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w1xy ." initials="T." lastIdx="1" clrIdx="0">
    <p:extLst>
      <p:ext uri="{19B8F6BF-5375-455C-9EA6-DF929625EA0E}">
        <p15:presenceInfo xmlns:p15="http://schemas.microsoft.com/office/powerpoint/2012/main" userId="b12a1e0990c72db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22"/>
    <a:srgbClr val="2C65A0"/>
    <a:srgbClr val="160925"/>
    <a:srgbClr val="5816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41F110-66FF-4054-B955-F2ED4C44C2BE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821EF-BEDD-4854-8DA5-0F3FEA89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770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5303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2157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9640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3512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5791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0816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0388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4665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8379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8129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66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0883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6532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830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5048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1845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6633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8673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17816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2847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53119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568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16065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97507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38321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74164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62842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3036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78430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257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202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466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564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5385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3710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821EF-BEDD-4854-8DA5-0F3FEA89475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171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B3F0D-53E1-413F-9829-BFF98C645B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51353A-2AF0-4192-81E9-60171F9D4F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B98C82-F56D-429B-AA6D-D5648E6D5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0EE1C-E71E-460C-8D12-48E8FE94A9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D9076C-6E54-44DD-81AD-59931CD84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1124F-5F17-4B79-9625-C90B4C035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4C9D1-0A78-4E30-A996-18E6AA79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655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31BAB-8FA8-4295-9088-4A6816B8F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76BD8F-2285-49BD-8E31-8FB0E930AA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339450-52E1-477E-9B32-FDE4046C3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0EE1C-E71E-460C-8D12-48E8FE94A9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820A42-1757-4025-829C-101A430E8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7309C-539C-4423-BB28-69F6AF33A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4C9D1-0A78-4E30-A996-18E6AA79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578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C28C92-D087-4741-ACA3-97F0DEEB0B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E1FAC5-F8E3-4186-A626-3DAF0CCA62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5285E4-5425-4DF5-8033-9ED41EED0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0EE1C-E71E-460C-8D12-48E8FE94A9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715F26-1E05-461F-81DA-1724E26E6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B3B161-1EC7-460B-B8D1-741940D84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4C9D1-0A78-4E30-A996-18E6AA79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96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FD771-F530-4BF6-9339-28FFBF2BA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0BCE8-CEB9-407B-8761-B238EE202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EE05D4-C7CB-4AE7-ADAB-55559E46A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0EE1C-E71E-460C-8D12-48E8FE94A9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015F84-AE5C-4800-984A-149A0804B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726D9F-F423-4B9F-B37B-16E3175FA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4C9D1-0A78-4E30-A996-18E6AA79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971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7EB8C-BA68-4E39-87C9-A4554E447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B16AB1-546F-442B-9180-BB2E8226B2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83AF5F-5A7C-4A5B-BB88-3DA5AD2CE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0EE1C-E71E-460C-8D12-48E8FE94A9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8FC87-0AAD-484D-B061-19FA71349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A70CD-A25F-471C-B12B-4DE5F6E89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4C9D1-0A78-4E30-A996-18E6AA79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032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DF798-51BB-4A7A-B339-52F7BF7B5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FD38B-29AC-4946-907D-6A259E8DD4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649C2F-4DC6-4EF6-BC2E-3487139932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F64FDA-0920-443B-B5CB-FC74249E4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0EE1C-E71E-460C-8D12-48E8FE94A9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92E0FD-ECE9-4E75-8ECF-26B0CA5C2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B87FAE-4698-4927-AD10-FBD52F421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4C9D1-0A78-4E30-A996-18E6AA79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975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796E2-44E0-466E-B581-B86961991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E74D76-E86C-4873-A83E-DD574AE392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980F99-B057-491F-9426-AB4F71ECD2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D896B8-7CE5-49B0-8CF7-1A0C6A4250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72C777-466C-437E-BC2E-9435E4AA39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183ED1-3ECC-42CE-ADF0-0FA0BAB9E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0EE1C-E71E-460C-8D12-48E8FE94A9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0CA027-7A29-4B71-92AF-4D7134635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9DB7F9-4691-4A18-920F-68E6CBF23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4C9D1-0A78-4E30-A996-18E6AA79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474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B64FD-88E8-4EC9-A773-A6D546D05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8DB1DF-0F7B-4450-9D15-E22942787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0EE1C-E71E-460C-8D12-48E8FE94A9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97CA0-8E23-48F4-BA4B-31D2155E8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DF6569-B3CA-43D4-AB21-E6E5453B0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4C9D1-0A78-4E30-A996-18E6AA79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365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CFF012-E1AE-4CB1-BE16-5B1CB9728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0EE1C-E71E-460C-8D12-48E8FE94A9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DACC2F-8323-482A-B211-251810229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2A2737-0C85-40A7-B637-33197C055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4C9D1-0A78-4E30-A996-18E6AA79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05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73FC2-F5C8-4912-8F32-E4DFEB761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BC988-BE67-483B-8848-5A70B2B32C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753C41-61C8-4FCB-A696-8644849989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D3D491-A946-4FA9-BF16-A049FF8AC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0EE1C-E71E-460C-8D12-48E8FE94A9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3AD39D-3141-451C-8F5E-871FF79C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2F3306-DF51-4A41-9C1A-68765BA60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4C9D1-0A78-4E30-A996-18E6AA79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747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F89AA-6453-4211-BB38-281FBBE18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2C8E68-46EC-4B81-86E2-0649ECFAC9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997009-70FF-41A7-A07E-C0313965F3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29259-9202-46CF-A241-5257811E1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0EE1C-E71E-460C-8D12-48E8FE94A9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CB5C79-8800-4A46-849A-DE1990D77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718ADC-1BFF-4F9B-A12E-7851EE30D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4C9D1-0A78-4E30-A996-18E6AA79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17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4267DA-0989-4483-A72E-A6F2E84D1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E4865-2CBE-4F9A-8582-EAD6128A9F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0034D-B6AD-49D7-AD74-EB4740B6E2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80EE1C-E71E-460C-8D12-48E8FE94A94F}" type="datetimeFigureOut">
              <a:rPr lang="en-US" smtClean="0"/>
              <a:t>10-Mar-25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BBBE86-1A41-4B1F-8363-A7464E7432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C10B0F-772E-4BB9-B660-54D18F16E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04C9D1-0A78-4E30-A996-18E6AA79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45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A07D9AE-4F39-4132-9A93-98BED380D0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295D9F7-C533-4F85-8666-11FF4E204E31}"/>
              </a:ext>
            </a:extLst>
          </p:cNvPr>
          <p:cNvSpPr txBox="1"/>
          <p:nvPr/>
        </p:nvSpPr>
        <p:spPr>
          <a:xfrm>
            <a:off x="1239931" y="1186216"/>
            <a:ext cx="9712138" cy="104644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Web Testing - thinking-tester-contact-list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IT School Project – Automation using Java and Selenium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0" y="2310919"/>
            <a:ext cx="1963371" cy="196074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085F0A4-06D5-477F-B3C6-E3B5CB5C06E0}"/>
              </a:ext>
            </a:extLst>
          </p:cNvPr>
          <p:cNvSpPr txBox="1"/>
          <p:nvPr/>
        </p:nvSpPr>
        <p:spPr>
          <a:xfrm>
            <a:off x="6490448" y="-1312387"/>
            <a:ext cx="1640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Salutare</a:t>
            </a:r>
            <a:r>
              <a:rPr lang="en-US" dirty="0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3191047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490B9B-AFAF-44CD-8CB8-FFA2F8B2F3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8485" y="-154964"/>
            <a:ext cx="1963371" cy="19607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486150" y="928692"/>
            <a:ext cx="521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Cuprins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444D31-B07E-4A49-98AF-4FBD64F9E2B1}"/>
              </a:ext>
            </a:extLst>
          </p:cNvPr>
          <p:cNvSpPr txBox="1"/>
          <p:nvPr/>
        </p:nvSpPr>
        <p:spPr>
          <a:xfrm>
            <a:off x="600074" y="1980495"/>
            <a:ext cx="2886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Framework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935649-30F2-4072-BEA4-1B47064A20C4}"/>
              </a:ext>
            </a:extLst>
          </p:cNvPr>
          <p:cNvSpPr txBox="1"/>
          <p:nvPr/>
        </p:nvSpPr>
        <p:spPr>
          <a:xfrm>
            <a:off x="600074" y="2503715"/>
            <a:ext cx="2886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Test Cases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4240AF-D799-4326-8AC7-81C35C135451}"/>
              </a:ext>
            </a:extLst>
          </p:cNvPr>
          <p:cNvSpPr txBox="1"/>
          <p:nvPr/>
        </p:nvSpPr>
        <p:spPr>
          <a:xfrm>
            <a:off x="8293033" y="-539147"/>
            <a:ext cx="2939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Aici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vedem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daca</a:t>
            </a:r>
            <a:r>
              <a:rPr lang="en-US" sz="1400" dirty="0">
                <a:solidFill>
                  <a:schemeClr val="bg1"/>
                </a:solidFill>
              </a:rPr>
              <a:t> ne-am </a:t>
            </a:r>
            <a:r>
              <a:rPr lang="en-US" sz="1400" dirty="0" err="1">
                <a:solidFill>
                  <a:schemeClr val="bg1"/>
                </a:solidFill>
              </a:rPr>
              <a:t>chinuit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degeaba</a:t>
            </a:r>
            <a:r>
              <a:rPr lang="en-US" sz="1400" dirty="0">
                <a:solidFill>
                  <a:schemeClr val="bg1"/>
                </a:solidFill>
              </a:rPr>
              <a:t> o </a:t>
            </a:r>
            <a:r>
              <a:rPr lang="en-US" sz="1400" dirty="0" err="1">
                <a:solidFill>
                  <a:schemeClr val="bg1"/>
                </a:solidFill>
              </a:rPr>
              <a:t>luna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sau</a:t>
            </a:r>
            <a:r>
              <a:rPr lang="en-US" sz="1400" dirty="0">
                <a:solidFill>
                  <a:schemeClr val="bg1"/>
                </a:solidFill>
              </a:rPr>
              <a:t> nu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523741-DC74-4B25-A3EA-71501F327626}"/>
              </a:ext>
            </a:extLst>
          </p:cNvPr>
          <p:cNvSpPr txBox="1"/>
          <p:nvPr/>
        </p:nvSpPr>
        <p:spPr>
          <a:xfrm>
            <a:off x="600074" y="3026935"/>
            <a:ext cx="4044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Visual Studio Code Run</a:t>
            </a:r>
          </a:p>
        </p:txBody>
      </p:sp>
    </p:spTree>
    <p:extLst>
      <p:ext uri="{BB962C8B-B14F-4D97-AF65-F5344CB8AC3E}">
        <p14:creationId xmlns:p14="http://schemas.microsoft.com/office/powerpoint/2010/main" val="1796524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490B9B-AFAF-44CD-8CB8-FFA2F8B2F3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8485" y="-154964"/>
            <a:ext cx="1963371" cy="19607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486150" y="928692"/>
            <a:ext cx="521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Cuprins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444D31-B07E-4A49-98AF-4FBD64F9E2B1}"/>
              </a:ext>
            </a:extLst>
          </p:cNvPr>
          <p:cNvSpPr txBox="1"/>
          <p:nvPr/>
        </p:nvSpPr>
        <p:spPr>
          <a:xfrm>
            <a:off x="600074" y="1980495"/>
            <a:ext cx="2886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Frameworks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935649-30F2-4072-BEA4-1B47064A20C4}"/>
              </a:ext>
            </a:extLst>
          </p:cNvPr>
          <p:cNvSpPr txBox="1"/>
          <p:nvPr/>
        </p:nvSpPr>
        <p:spPr>
          <a:xfrm>
            <a:off x="600074" y="2503715"/>
            <a:ext cx="2886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Test Cases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4240AF-D799-4326-8AC7-81C35C135451}"/>
              </a:ext>
            </a:extLst>
          </p:cNvPr>
          <p:cNvSpPr txBox="1"/>
          <p:nvPr/>
        </p:nvSpPr>
        <p:spPr>
          <a:xfrm>
            <a:off x="7910286" y="405472"/>
            <a:ext cx="35398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Aici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vedem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daca</a:t>
            </a:r>
            <a:r>
              <a:rPr lang="en-US" sz="1400" dirty="0">
                <a:solidFill>
                  <a:schemeClr val="bg1"/>
                </a:solidFill>
              </a:rPr>
              <a:t> ne-am </a:t>
            </a:r>
            <a:r>
              <a:rPr lang="en-US" sz="1400" dirty="0" err="1">
                <a:solidFill>
                  <a:schemeClr val="bg1"/>
                </a:solidFill>
              </a:rPr>
              <a:t>chinuit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degeaba</a:t>
            </a:r>
            <a:r>
              <a:rPr lang="en-US" sz="1400" dirty="0">
                <a:solidFill>
                  <a:schemeClr val="bg1"/>
                </a:solidFill>
              </a:rPr>
              <a:t> o </a:t>
            </a:r>
            <a:r>
              <a:rPr lang="en-US" sz="1400" dirty="0" err="1">
                <a:solidFill>
                  <a:schemeClr val="bg1"/>
                </a:solidFill>
              </a:rPr>
              <a:t>luna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sau</a:t>
            </a:r>
            <a:r>
              <a:rPr lang="en-US" sz="1400" dirty="0">
                <a:solidFill>
                  <a:schemeClr val="bg1"/>
                </a:solidFill>
              </a:rPr>
              <a:t> nu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523741-DC74-4B25-A3EA-71501F327626}"/>
              </a:ext>
            </a:extLst>
          </p:cNvPr>
          <p:cNvSpPr txBox="1"/>
          <p:nvPr/>
        </p:nvSpPr>
        <p:spPr>
          <a:xfrm>
            <a:off x="600074" y="3026935"/>
            <a:ext cx="4044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Visual Studio Code Run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758E9E-4C1D-4CD4-A37F-D365D0225399}"/>
              </a:ext>
            </a:extLst>
          </p:cNvPr>
          <p:cNvSpPr txBox="1"/>
          <p:nvPr/>
        </p:nvSpPr>
        <p:spPr>
          <a:xfrm>
            <a:off x="12569692" y="405472"/>
            <a:ext cx="35398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Sa </a:t>
            </a:r>
            <a:r>
              <a:rPr lang="en-US" sz="1400" dirty="0" err="1">
                <a:solidFill>
                  <a:schemeClr val="bg1"/>
                </a:solidFill>
              </a:rPr>
              <a:t>incepem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zic</a:t>
            </a:r>
            <a:r>
              <a:rPr lang="en-US" sz="1400" dirty="0">
                <a:solidFill>
                  <a:schemeClr val="bg1"/>
                </a:solidFill>
              </a:rPr>
              <a:t>, nu?</a:t>
            </a:r>
          </a:p>
        </p:txBody>
      </p:sp>
    </p:spTree>
    <p:extLst>
      <p:ext uri="{BB962C8B-B14F-4D97-AF65-F5344CB8AC3E}">
        <p14:creationId xmlns:p14="http://schemas.microsoft.com/office/powerpoint/2010/main" val="3988466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490B9B-AFAF-44CD-8CB8-FFA2F8B2F3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8485" y="-154964"/>
            <a:ext cx="1963371" cy="19607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486150" y="928692"/>
            <a:ext cx="521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Cuprins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444D31-B07E-4A49-98AF-4FBD64F9E2B1}"/>
              </a:ext>
            </a:extLst>
          </p:cNvPr>
          <p:cNvSpPr txBox="1"/>
          <p:nvPr/>
        </p:nvSpPr>
        <p:spPr>
          <a:xfrm>
            <a:off x="600074" y="1980495"/>
            <a:ext cx="2886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Framework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935649-30F2-4072-BEA4-1B47064A20C4}"/>
              </a:ext>
            </a:extLst>
          </p:cNvPr>
          <p:cNvSpPr txBox="1"/>
          <p:nvPr/>
        </p:nvSpPr>
        <p:spPr>
          <a:xfrm>
            <a:off x="600074" y="2503715"/>
            <a:ext cx="2886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Test Cases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4240AF-D799-4326-8AC7-81C35C135451}"/>
              </a:ext>
            </a:extLst>
          </p:cNvPr>
          <p:cNvSpPr txBox="1"/>
          <p:nvPr/>
        </p:nvSpPr>
        <p:spPr>
          <a:xfrm>
            <a:off x="7910286" y="-600702"/>
            <a:ext cx="35398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Aici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vedem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daca</a:t>
            </a:r>
            <a:r>
              <a:rPr lang="en-US" sz="1400" dirty="0">
                <a:solidFill>
                  <a:schemeClr val="bg1"/>
                </a:solidFill>
              </a:rPr>
              <a:t> ne-am </a:t>
            </a:r>
            <a:r>
              <a:rPr lang="en-US" sz="1400" dirty="0" err="1">
                <a:solidFill>
                  <a:schemeClr val="bg1"/>
                </a:solidFill>
              </a:rPr>
              <a:t>chinuit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degeaba</a:t>
            </a:r>
            <a:r>
              <a:rPr lang="en-US" sz="1400" dirty="0">
                <a:solidFill>
                  <a:schemeClr val="bg1"/>
                </a:solidFill>
              </a:rPr>
              <a:t> o </a:t>
            </a:r>
            <a:r>
              <a:rPr lang="en-US" sz="1400" dirty="0" err="1">
                <a:solidFill>
                  <a:schemeClr val="bg1"/>
                </a:solidFill>
              </a:rPr>
              <a:t>luna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sau</a:t>
            </a:r>
            <a:r>
              <a:rPr lang="en-US" sz="1400" dirty="0">
                <a:solidFill>
                  <a:schemeClr val="bg1"/>
                </a:solidFill>
              </a:rPr>
              <a:t> nu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523741-DC74-4B25-A3EA-71501F327626}"/>
              </a:ext>
            </a:extLst>
          </p:cNvPr>
          <p:cNvSpPr txBox="1"/>
          <p:nvPr/>
        </p:nvSpPr>
        <p:spPr>
          <a:xfrm>
            <a:off x="600074" y="3026935"/>
            <a:ext cx="4044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Visual Studio Code Run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758E9E-4C1D-4CD4-A37F-D365D0225399}"/>
              </a:ext>
            </a:extLst>
          </p:cNvPr>
          <p:cNvSpPr txBox="1"/>
          <p:nvPr/>
        </p:nvSpPr>
        <p:spPr>
          <a:xfrm>
            <a:off x="9420092" y="517633"/>
            <a:ext cx="35398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Sa </a:t>
            </a:r>
            <a:r>
              <a:rPr lang="en-US" sz="1400" dirty="0" err="1">
                <a:solidFill>
                  <a:schemeClr val="bg1"/>
                </a:solidFill>
              </a:rPr>
              <a:t>incepem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zic</a:t>
            </a:r>
            <a:r>
              <a:rPr lang="en-US" sz="1400" dirty="0">
                <a:solidFill>
                  <a:schemeClr val="bg1"/>
                </a:solidFill>
              </a:rPr>
              <a:t>, nu?</a:t>
            </a:r>
          </a:p>
        </p:txBody>
      </p:sp>
    </p:spTree>
    <p:extLst>
      <p:ext uri="{BB962C8B-B14F-4D97-AF65-F5344CB8AC3E}">
        <p14:creationId xmlns:p14="http://schemas.microsoft.com/office/powerpoint/2010/main" val="2313558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490B9B-AFAF-44CD-8CB8-FFA2F8B2F3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486150" y="-923868"/>
            <a:ext cx="521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Frameworks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444D31-B07E-4A49-98AF-4FBD64F9E2B1}"/>
              </a:ext>
            </a:extLst>
          </p:cNvPr>
          <p:cNvSpPr txBox="1"/>
          <p:nvPr/>
        </p:nvSpPr>
        <p:spPr>
          <a:xfrm>
            <a:off x="-8956880" y="2061614"/>
            <a:ext cx="2886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Framework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935649-30F2-4072-BEA4-1B47064A20C4}"/>
              </a:ext>
            </a:extLst>
          </p:cNvPr>
          <p:cNvSpPr txBox="1"/>
          <p:nvPr/>
        </p:nvSpPr>
        <p:spPr>
          <a:xfrm>
            <a:off x="-6503537" y="2503715"/>
            <a:ext cx="2886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Test Cases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4240AF-D799-4326-8AC7-81C35C135451}"/>
              </a:ext>
            </a:extLst>
          </p:cNvPr>
          <p:cNvSpPr txBox="1"/>
          <p:nvPr/>
        </p:nvSpPr>
        <p:spPr>
          <a:xfrm>
            <a:off x="7910286" y="-600702"/>
            <a:ext cx="35398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Aici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vedem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daca</a:t>
            </a:r>
            <a:r>
              <a:rPr lang="en-US" sz="1400" dirty="0">
                <a:solidFill>
                  <a:schemeClr val="bg1"/>
                </a:solidFill>
              </a:rPr>
              <a:t> ne-am </a:t>
            </a:r>
            <a:r>
              <a:rPr lang="en-US" sz="1400" dirty="0" err="1">
                <a:solidFill>
                  <a:schemeClr val="bg1"/>
                </a:solidFill>
              </a:rPr>
              <a:t>chinuit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degeaba</a:t>
            </a:r>
            <a:r>
              <a:rPr lang="en-US" sz="1400" dirty="0">
                <a:solidFill>
                  <a:schemeClr val="bg1"/>
                </a:solidFill>
              </a:rPr>
              <a:t> o </a:t>
            </a:r>
            <a:r>
              <a:rPr lang="en-US" sz="1400" dirty="0" err="1">
                <a:solidFill>
                  <a:schemeClr val="bg1"/>
                </a:solidFill>
              </a:rPr>
              <a:t>luna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sau</a:t>
            </a:r>
            <a:r>
              <a:rPr lang="en-US" sz="1400" dirty="0">
                <a:solidFill>
                  <a:schemeClr val="bg1"/>
                </a:solidFill>
              </a:rPr>
              <a:t> nu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523741-DC74-4B25-A3EA-71501F327626}"/>
              </a:ext>
            </a:extLst>
          </p:cNvPr>
          <p:cNvSpPr txBox="1"/>
          <p:nvPr/>
        </p:nvSpPr>
        <p:spPr>
          <a:xfrm>
            <a:off x="-4552498" y="3026935"/>
            <a:ext cx="4044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Visual Studio Code Run</a:t>
            </a:r>
          </a:p>
        </p:txBody>
      </p:sp>
    </p:spTree>
    <p:extLst>
      <p:ext uri="{BB962C8B-B14F-4D97-AF65-F5344CB8AC3E}">
        <p14:creationId xmlns:p14="http://schemas.microsoft.com/office/powerpoint/2010/main" val="2385994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490B9B-AFAF-44CD-8CB8-FFA2F8B2F3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486150" y="851209"/>
            <a:ext cx="521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Frameworks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4240AF-D799-4326-8AC7-81C35C135451}"/>
              </a:ext>
            </a:extLst>
          </p:cNvPr>
          <p:cNvSpPr txBox="1"/>
          <p:nvPr/>
        </p:nvSpPr>
        <p:spPr>
          <a:xfrm>
            <a:off x="7910286" y="-600702"/>
            <a:ext cx="35398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Aici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vedem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daca</a:t>
            </a:r>
            <a:r>
              <a:rPr lang="en-US" sz="1400" dirty="0">
                <a:solidFill>
                  <a:schemeClr val="bg1"/>
                </a:solidFill>
              </a:rPr>
              <a:t> ne-am </a:t>
            </a:r>
            <a:r>
              <a:rPr lang="en-US" sz="1400" dirty="0" err="1">
                <a:solidFill>
                  <a:schemeClr val="bg1"/>
                </a:solidFill>
              </a:rPr>
              <a:t>chinuit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degeaba</a:t>
            </a:r>
            <a:r>
              <a:rPr lang="en-US" sz="1400" dirty="0">
                <a:solidFill>
                  <a:schemeClr val="bg1"/>
                </a:solidFill>
              </a:rPr>
              <a:t> o </a:t>
            </a:r>
            <a:r>
              <a:rPr lang="en-US" sz="1400" dirty="0" err="1">
                <a:solidFill>
                  <a:schemeClr val="bg1"/>
                </a:solidFill>
              </a:rPr>
              <a:t>luna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sau</a:t>
            </a:r>
            <a:r>
              <a:rPr lang="en-US" sz="1400" dirty="0">
                <a:solidFill>
                  <a:schemeClr val="bg1"/>
                </a:solidFill>
              </a:rPr>
              <a:t> nu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5EE16F-34BF-4C22-BE2B-747037BA8779}"/>
              </a:ext>
            </a:extLst>
          </p:cNvPr>
          <p:cNvSpPr txBox="1"/>
          <p:nvPr/>
        </p:nvSpPr>
        <p:spPr>
          <a:xfrm>
            <a:off x="-8203740" y="2093358"/>
            <a:ext cx="727407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chemeClr val="bg1"/>
                </a:solidFill>
              </a:rPr>
              <a:t>Codul </a:t>
            </a:r>
            <a:r>
              <a:rPr lang="en-US" sz="2000" dirty="0" err="1">
                <a:solidFill>
                  <a:schemeClr val="bg1"/>
                </a:solidFill>
              </a:rPr>
              <a:t>acesta</a:t>
            </a:r>
            <a:r>
              <a:rPr lang="en-US" sz="2000" dirty="0">
                <a:solidFill>
                  <a:schemeClr val="bg1"/>
                </a:solidFill>
              </a:rPr>
              <a:t> a </a:t>
            </a:r>
            <a:r>
              <a:rPr lang="en-US" sz="2000" dirty="0" err="1">
                <a:solidFill>
                  <a:schemeClr val="bg1"/>
                </a:solidFill>
              </a:rPr>
              <a:t>fost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creat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folosind</a:t>
            </a:r>
            <a:r>
              <a:rPr lang="en-US" sz="2000" dirty="0">
                <a:solidFill>
                  <a:schemeClr val="bg1"/>
                </a:solidFill>
              </a:rPr>
              <a:t> Java </a:t>
            </a:r>
            <a:r>
              <a:rPr lang="en-US" sz="2000" dirty="0" err="1">
                <a:solidFill>
                  <a:schemeClr val="bg1"/>
                </a:solidFill>
              </a:rPr>
              <a:t>împreună</a:t>
            </a:r>
            <a:r>
              <a:rPr lang="en-US" sz="2000" dirty="0">
                <a:solidFill>
                  <a:schemeClr val="bg1"/>
                </a:solidFill>
              </a:rPr>
              <a:t> cu framework-ul Selenium </a:t>
            </a:r>
            <a:r>
              <a:rPr lang="en-US" sz="2000" dirty="0" err="1">
                <a:solidFill>
                  <a:schemeClr val="bg1"/>
                </a:solidFill>
              </a:rPr>
              <a:t>pentru</a:t>
            </a:r>
            <a:r>
              <a:rPr lang="en-US" sz="2000" dirty="0">
                <a:solidFill>
                  <a:schemeClr val="bg1"/>
                </a:solidFill>
              </a:rPr>
              <a:t> a </a:t>
            </a:r>
            <a:r>
              <a:rPr lang="en-US" sz="2000" dirty="0" err="1">
                <a:solidFill>
                  <a:schemeClr val="bg1"/>
                </a:solidFill>
              </a:rPr>
              <a:t>facilita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testarea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automată</a:t>
            </a:r>
            <a:r>
              <a:rPr lang="en-US" sz="2000" dirty="0">
                <a:solidFill>
                  <a:schemeClr val="bg1"/>
                </a:solidFill>
              </a:rPr>
              <a:t>, </a:t>
            </a:r>
            <a:r>
              <a:rPr lang="en-US" sz="2000" dirty="0" err="1">
                <a:solidFill>
                  <a:schemeClr val="bg1"/>
                </a:solidFill>
              </a:rPr>
              <a:t>fiind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atât</a:t>
            </a:r>
            <a:r>
              <a:rPr lang="en-US" sz="2000" dirty="0">
                <a:solidFill>
                  <a:schemeClr val="bg1"/>
                </a:solidFill>
              </a:rPr>
              <a:t> robust, </a:t>
            </a:r>
            <a:r>
              <a:rPr lang="en-US" sz="2000" dirty="0" err="1">
                <a:solidFill>
                  <a:schemeClr val="bg1"/>
                </a:solidFill>
              </a:rPr>
              <a:t>cât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și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eficient</a:t>
            </a:r>
            <a:r>
              <a:rPr lang="en-US" sz="2000" dirty="0">
                <a:solidFill>
                  <a:schemeClr val="bg1"/>
                </a:solidFill>
              </a:rPr>
              <a:t>. </a:t>
            </a:r>
            <a:r>
              <a:rPr lang="en-US" sz="2000" dirty="0" err="1">
                <a:solidFill>
                  <a:schemeClr val="bg1"/>
                </a:solidFill>
              </a:rPr>
              <a:t>Profitând</a:t>
            </a:r>
            <a:r>
              <a:rPr lang="en-US" sz="2000" dirty="0">
                <a:solidFill>
                  <a:schemeClr val="bg1"/>
                </a:solidFill>
              </a:rPr>
              <a:t> de </a:t>
            </a:r>
            <a:r>
              <a:rPr lang="en-US" sz="2000" dirty="0" err="1">
                <a:solidFill>
                  <a:schemeClr val="bg1"/>
                </a:solidFill>
              </a:rPr>
              <a:t>capabilitățile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puternice</a:t>
            </a:r>
            <a:r>
              <a:rPr lang="en-US" sz="2000" dirty="0">
                <a:solidFill>
                  <a:schemeClr val="bg1"/>
                </a:solidFill>
              </a:rPr>
              <a:t> de </a:t>
            </a:r>
            <a:r>
              <a:rPr lang="en-US" sz="2000" dirty="0" err="1">
                <a:solidFill>
                  <a:schemeClr val="bg1"/>
                </a:solidFill>
              </a:rPr>
              <a:t>automatizare</a:t>
            </a:r>
            <a:r>
              <a:rPr lang="en-US" sz="2000" dirty="0">
                <a:solidFill>
                  <a:schemeClr val="bg1"/>
                </a:solidFill>
              </a:rPr>
              <a:t> web ale Selenium </a:t>
            </a:r>
            <a:r>
              <a:rPr lang="en-US" sz="2000" dirty="0" err="1">
                <a:solidFill>
                  <a:schemeClr val="bg1"/>
                </a:solidFill>
              </a:rPr>
              <a:t>și</a:t>
            </a:r>
            <a:r>
              <a:rPr lang="en-US" sz="2000" dirty="0">
                <a:solidFill>
                  <a:schemeClr val="bg1"/>
                </a:solidFill>
              </a:rPr>
              <a:t> de </a:t>
            </a:r>
            <a:r>
              <a:rPr lang="en-US" sz="2000" dirty="0" err="1">
                <a:solidFill>
                  <a:schemeClr val="bg1"/>
                </a:solidFill>
              </a:rPr>
              <a:t>flexibilitatea</a:t>
            </a:r>
            <a:r>
              <a:rPr lang="en-US" sz="2000" dirty="0">
                <a:solidFill>
                  <a:schemeClr val="bg1"/>
                </a:solidFill>
              </a:rPr>
              <a:t> Java, </a:t>
            </a:r>
            <a:r>
              <a:rPr lang="en-US" sz="2000" dirty="0" err="1">
                <a:solidFill>
                  <a:schemeClr val="bg1"/>
                </a:solidFill>
              </a:rPr>
              <a:t>asigură</a:t>
            </a:r>
            <a:r>
              <a:rPr lang="en-US" sz="2000" dirty="0">
                <a:solidFill>
                  <a:schemeClr val="bg1"/>
                </a:solidFill>
              </a:rPr>
              <a:t> o </a:t>
            </a:r>
            <a:r>
              <a:rPr lang="en-US" sz="2000" dirty="0" err="1">
                <a:solidFill>
                  <a:schemeClr val="bg1"/>
                </a:solidFill>
              </a:rPr>
              <a:t>execuție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fiabilă</a:t>
            </a:r>
            <a:r>
              <a:rPr lang="en-US" sz="2000" dirty="0">
                <a:solidFill>
                  <a:schemeClr val="bg1"/>
                </a:solidFill>
              </a:rPr>
              <a:t> a </a:t>
            </a:r>
            <a:r>
              <a:rPr lang="en-US" sz="2000" dirty="0" err="1">
                <a:solidFill>
                  <a:schemeClr val="bg1"/>
                </a:solidFill>
              </a:rPr>
              <a:t>testelor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și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rezultate</a:t>
            </a:r>
            <a:r>
              <a:rPr lang="en-US" sz="2000" dirty="0">
                <a:solidFill>
                  <a:schemeClr val="bg1"/>
                </a:solidFill>
              </a:rPr>
              <a:t> precise.</a:t>
            </a:r>
          </a:p>
        </p:txBody>
      </p:sp>
    </p:spTree>
    <p:extLst>
      <p:ext uri="{BB962C8B-B14F-4D97-AF65-F5344CB8AC3E}">
        <p14:creationId xmlns:p14="http://schemas.microsoft.com/office/powerpoint/2010/main" val="2871339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490B9B-AFAF-44CD-8CB8-FFA2F8B2F3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486150" y="851209"/>
            <a:ext cx="521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Frameworks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4240AF-D799-4326-8AC7-81C35C135451}"/>
              </a:ext>
            </a:extLst>
          </p:cNvPr>
          <p:cNvSpPr txBox="1"/>
          <p:nvPr/>
        </p:nvSpPr>
        <p:spPr>
          <a:xfrm>
            <a:off x="7910286" y="-600702"/>
            <a:ext cx="35398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Aici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vedem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daca</a:t>
            </a:r>
            <a:r>
              <a:rPr lang="en-US" sz="1400" dirty="0">
                <a:solidFill>
                  <a:schemeClr val="bg1"/>
                </a:solidFill>
              </a:rPr>
              <a:t> ne-am </a:t>
            </a:r>
            <a:r>
              <a:rPr lang="en-US" sz="1400" dirty="0" err="1">
                <a:solidFill>
                  <a:schemeClr val="bg1"/>
                </a:solidFill>
              </a:rPr>
              <a:t>chinuit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degeaba</a:t>
            </a:r>
            <a:r>
              <a:rPr lang="en-US" sz="1400" dirty="0">
                <a:solidFill>
                  <a:schemeClr val="bg1"/>
                </a:solidFill>
              </a:rPr>
              <a:t> o </a:t>
            </a:r>
            <a:r>
              <a:rPr lang="en-US" sz="1400" dirty="0" err="1">
                <a:solidFill>
                  <a:schemeClr val="bg1"/>
                </a:solidFill>
              </a:rPr>
              <a:t>luna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sau</a:t>
            </a:r>
            <a:r>
              <a:rPr lang="en-US" sz="1400" dirty="0">
                <a:solidFill>
                  <a:schemeClr val="bg1"/>
                </a:solidFill>
              </a:rPr>
              <a:t> nu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5EE16F-34BF-4C22-BE2B-747037BA8779}"/>
              </a:ext>
            </a:extLst>
          </p:cNvPr>
          <p:cNvSpPr txBox="1"/>
          <p:nvPr/>
        </p:nvSpPr>
        <p:spPr>
          <a:xfrm>
            <a:off x="2495551" y="1797784"/>
            <a:ext cx="727407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chemeClr val="bg1"/>
                </a:solidFill>
              </a:rPr>
              <a:t>Codul </a:t>
            </a:r>
            <a:r>
              <a:rPr lang="en-US" sz="2000" dirty="0" err="1">
                <a:solidFill>
                  <a:schemeClr val="bg1"/>
                </a:solidFill>
              </a:rPr>
              <a:t>acesta</a:t>
            </a:r>
            <a:r>
              <a:rPr lang="en-US" sz="2000" dirty="0">
                <a:solidFill>
                  <a:schemeClr val="bg1"/>
                </a:solidFill>
              </a:rPr>
              <a:t> a </a:t>
            </a:r>
            <a:r>
              <a:rPr lang="en-US" sz="2000" dirty="0" err="1">
                <a:solidFill>
                  <a:schemeClr val="bg1"/>
                </a:solidFill>
              </a:rPr>
              <a:t>fost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creat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folosind</a:t>
            </a:r>
            <a:r>
              <a:rPr lang="en-US" sz="2000" dirty="0">
                <a:solidFill>
                  <a:schemeClr val="bg1"/>
                </a:solidFill>
              </a:rPr>
              <a:t> Java </a:t>
            </a:r>
            <a:r>
              <a:rPr lang="en-US" sz="2000" dirty="0" err="1">
                <a:solidFill>
                  <a:schemeClr val="bg1"/>
                </a:solidFill>
              </a:rPr>
              <a:t>împreună</a:t>
            </a:r>
            <a:r>
              <a:rPr lang="en-US" sz="2000" dirty="0">
                <a:solidFill>
                  <a:schemeClr val="bg1"/>
                </a:solidFill>
              </a:rPr>
              <a:t> cu framework-ul Selenium </a:t>
            </a:r>
            <a:r>
              <a:rPr lang="en-US" sz="2000" dirty="0" err="1">
                <a:solidFill>
                  <a:schemeClr val="bg1"/>
                </a:solidFill>
              </a:rPr>
              <a:t>pentru</a:t>
            </a:r>
            <a:r>
              <a:rPr lang="en-US" sz="2000" dirty="0">
                <a:solidFill>
                  <a:schemeClr val="bg1"/>
                </a:solidFill>
              </a:rPr>
              <a:t> a </a:t>
            </a:r>
            <a:r>
              <a:rPr lang="en-US" sz="2000" dirty="0" err="1">
                <a:solidFill>
                  <a:schemeClr val="bg1"/>
                </a:solidFill>
              </a:rPr>
              <a:t>facilita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testarea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automată</a:t>
            </a:r>
            <a:r>
              <a:rPr lang="en-US" sz="2000" dirty="0">
                <a:solidFill>
                  <a:schemeClr val="bg1"/>
                </a:solidFill>
              </a:rPr>
              <a:t>, </a:t>
            </a:r>
            <a:r>
              <a:rPr lang="en-US" sz="2000" dirty="0" err="1">
                <a:solidFill>
                  <a:schemeClr val="bg1"/>
                </a:solidFill>
              </a:rPr>
              <a:t>fiind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atât</a:t>
            </a:r>
            <a:r>
              <a:rPr lang="en-US" sz="2000" dirty="0">
                <a:solidFill>
                  <a:schemeClr val="bg1"/>
                </a:solidFill>
              </a:rPr>
              <a:t> robust, </a:t>
            </a:r>
            <a:r>
              <a:rPr lang="en-US" sz="2000" dirty="0" err="1">
                <a:solidFill>
                  <a:schemeClr val="bg1"/>
                </a:solidFill>
              </a:rPr>
              <a:t>cât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și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eficient</a:t>
            </a:r>
            <a:r>
              <a:rPr lang="en-US" sz="2000" dirty="0">
                <a:solidFill>
                  <a:schemeClr val="bg1"/>
                </a:solidFill>
              </a:rPr>
              <a:t>. </a:t>
            </a:r>
            <a:r>
              <a:rPr lang="en-US" sz="2000" dirty="0" err="1">
                <a:solidFill>
                  <a:schemeClr val="bg1"/>
                </a:solidFill>
              </a:rPr>
              <a:t>Profitând</a:t>
            </a:r>
            <a:r>
              <a:rPr lang="en-US" sz="2000" dirty="0">
                <a:solidFill>
                  <a:schemeClr val="bg1"/>
                </a:solidFill>
              </a:rPr>
              <a:t> de </a:t>
            </a:r>
            <a:r>
              <a:rPr lang="en-US" sz="2000" dirty="0" err="1">
                <a:solidFill>
                  <a:schemeClr val="bg1"/>
                </a:solidFill>
              </a:rPr>
              <a:t>capabilitățile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puternice</a:t>
            </a:r>
            <a:r>
              <a:rPr lang="en-US" sz="2000" dirty="0">
                <a:solidFill>
                  <a:schemeClr val="bg1"/>
                </a:solidFill>
              </a:rPr>
              <a:t> de </a:t>
            </a:r>
            <a:r>
              <a:rPr lang="en-US" sz="2000" dirty="0" err="1">
                <a:solidFill>
                  <a:schemeClr val="bg1"/>
                </a:solidFill>
              </a:rPr>
              <a:t>automatizare</a:t>
            </a:r>
            <a:r>
              <a:rPr lang="en-US" sz="2000" dirty="0">
                <a:solidFill>
                  <a:schemeClr val="bg1"/>
                </a:solidFill>
              </a:rPr>
              <a:t> web ale Selenium </a:t>
            </a:r>
            <a:r>
              <a:rPr lang="en-US" sz="2000" dirty="0" err="1">
                <a:solidFill>
                  <a:schemeClr val="bg1"/>
                </a:solidFill>
              </a:rPr>
              <a:t>și</a:t>
            </a:r>
            <a:r>
              <a:rPr lang="en-US" sz="2000" dirty="0">
                <a:solidFill>
                  <a:schemeClr val="bg1"/>
                </a:solidFill>
              </a:rPr>
              <a:t> de </a:t>
            </a:r>
            <a:r>
              <a:rPr lang="en-US" sz="2000" dirty="0" err="1">
                <a:solidFill>
                  <a:schemeClr val="bg1"/>
                </a:solidFill>
              </a:rPr>
              <a:t>flexibilitatea</a:t>
            </a:r>
            <a:r>
              <a:rPr lang="en-US" sz="2000" dirty="0">
                <a:solidFill>
                  <a:schemeClr val="bg1"/>
                </a:solidFill>
              </a:rPr>
              <a:t> Java, </a:t>
            </a:r>
            <a:r>
              <a:rPr lang="en-US" sz="2000" dirty="0" err="1">
                <a:solidFill>
                  <a:schemeClr val="bg1"/>
                </a:solidFill>
              </a:rPr>
              <a:t>asigură</a:t>
            </a:r>
            <a:r>
              <a:rPr lang="en-US" sz="2000" dirty="0">
                <a:solidFill>
                  <a:schemeClr val="bg1"/>
                </a:solidFill>
              </a:rPr>
              <a:t> o </a:t>
            </a:r>
            <a:r>
              <a:rPr lang="en-US" sz="2000" dirty="0" err="1">
                <a:solidFill>
                  <a:schemeClr val="bg1"/>
                </a:solidFill>
              </a:rPr>
              <a:t>execuție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fiabilă</a:t>
            </a:r>
            <a:r>
              <a:rPr lang="en-US" sz="2000" dirty="0">
                <a:solidFill>
                  <a:schemeClr val="bg1"/>
                </a:solidFill>
              </a:rPr>
              <a:t> a </a:t>
            </a:r>
            <a:r>
              <a:rPr lang="en-US" sz="2000" dirty="0" err="1">
                <a:solidFill>
                  <a:schemeClr val="bg1"/>
                </a:solidFill>
              </a:rPr>
              <a:t>testelor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și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rezultate</a:t>
            </a:r>
            <a:r>
              <a:rPr lang="en-US" sz="2000" dirty="0">
                <a:solidFill>
                  <a:schemeClr val="bg1"/>
                </a:solidFill>
              </a:rPr>
              <a:t> precise.</a:t>
            </a:r>
          </a:p>
        </p:txBody>
      </p:sp>
    </p:spTree>
    <p:extLst>
      <p:ext uri="{BB962C8B-B14F-4D97-AF65-F5344CB8AC3E}">
        <p14:creationId xmlns:p14="http://schemas.microsoft.com/office/powerpoint/2010/main" val="2025752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F8DA8AD-3833-4C79-9A99-7A4E01C35B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486150" y="2782669"/>
            <a:ext cx="5219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solidFill>
                  <a:schemeClr val="bg1"/>
                </a:solidFill>
              </a:rPr>
              <a:t>TestCases</a:t>
            </a: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4240AF-D799-4326-8AC7-81C35C135451}"/>
              </a:ext>
            </a:extLst>
          </p:cNvPr>
          <p:cNvSpPr txBox="1"/>
          <p:nvPr/>
        </p:nvSpPr>
        <p:spPr>
          <a:xfrm>
            <a:off x="7910286" y="-600702"/>
            <a:ext cx="35398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Aici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vedem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daca</a:t>
            </a:r>
            <a:r>
              <a:rPr lang="en-US" sz="1400" dirty="0">
                <a:solidFill>
                  <a:schemeClr val="bg1"/>
                </a:solidFill>
              </a:rPr>
              <a:t> ne-am </a:t>
            </a:r>
            <a:r>
              <a:rPr lang="en-US" sz="1400" dirty="0" err="1">
                <a:solidFill>
                  <a:schemeClr val="bg1"/>
                </a:solidFill>
              </a:rPr>
              <a:t>chinuit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degeaba</a:t>
            </a:r>
            <a:r>
              <a:rPr lang="en-US" sz="1400" dirty="0">
                <a:solidFill>
                  <a:schemeClr val="bg1"/>
                </a:solidFill>
              </a:rPr>
              <a:t> o </a:t>
            </a:r>
            <a:r>
              <a:rPr lang="en-US" sz="1400" dirty="0" err="1">
                <a:solidFill>
                  <a:schemeClr val="bg1"/>
                </a:solidFill>
              </a:rPr>
              <a:t>luna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sau</a:t>
            </a:r>
            <a:r>
              <a:rPr lang="en-US" sz="1400" dirty="0">
                <a:solidFill>
                  <a:schemeClr val="bg1"/>
                </a:solidFill>
              </a:rPr>
              <a:t> nu</a:t>
            </a:r>
          </a:p>
        </p:txBody>
      </p:sp>
    </p:spTree>
    <p:extLst>
      <p:ext uri="{BB962C8B-B14F-4D97-AF65-F5344CB8AC3E}">
        <p14:creationId xmlns:p14="http://schemas.microsoft.com/office/powerpoint/2010/main" val="1669812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F4F738-1ADE-41B3-9D0E-546D4327E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24EEF7-F64F-47FB-95EA-29E781CBC063}"/>
              </a:ext>
            </a:extLst>
          </p:cNvPr>
          <p:cNvSpPr txBox="1"/>
          <p:nvPr/>
        </p:nvSpPr>
        <p:spPr>
          <a:xfrm>
            <a:off x="3238500" y="-1595316"/>
            <a:ext cx="5715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solidFill>
                  <a:schemeClr val="bg1"/>
                </a:solidFill>
              </a:rPr>
              <a:t>TestCase</a:t>
            </a:r>
            <a:r>
              <a:rPr lang="en-US" sz="4400" dirty="0">
                <a:solidFill>
                  <a:schemeClr val="bg1"/>
                </a:solidFill>
              </a:rPr>
              <a:t> ID: tc_auto_01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EC28A8-5FE6-4994-ABCC-98E83C054134}"/>
              </a:ext>
            </a:extLst>
          </p:cNvPr>
          <p:cNvSpPr txBox="1"/>
          <p:nvPr/>
        </p:nvSpPr>
        <p:spPr>
          <a:xfrm>
            <a:off x="-5061644" y="1513848"/>
            <a:ext cx="5137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Obiectiv</a:t>
            </a:r>
            <a:r>
              <a:rPr lang="en-US" sz="1400" dirty="0">
                <a:solidFill>
                  <a:schemeClr val="bg1"/>
                </a:solidFill>
              </a:rPr>
              <a:t>: </a:t>
            </a:r>
            <a:r>
              <a:rPr lang="en-US" sz="1400" dirty="0" err="1">
                <a:solidFill>
                  <a:schemeClr val="bg1"/>
                </a:solidFill>
              </a:rPr>
              <a:t>Verifica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daca</a:t>
            </a:r>
            <a:r>
              <a:rPr lang="en-US" sz="1400" dirty="0">
                <a:solidFill>
                  <a:schemeClr val="bg1"/>
                </a:solidFill>
              </a:rPr>
              <a:t> user-ul </a:t>
            </a:r>
            <a:r>
              <a:rPr lang="en-US" sz="1400" dirty="0" err="1">
                <a:solidFill>
                  <a:schemeClr val="bg1"/>
                </a:solidFill>
              </a:rPr>
              <a:t>isi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poate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creea</a:t>
            </a:r>
            <a:r>
              <a:rPr lang="en-US" sz="1400" dirty="0">
                <a:solidFill>
                  <a:schemeClr val="bg1"/>
                </a:solidFill>
              </a:rPr>
              <a:t> un </a:t>
            </a:r>
            <a:r>
              <a:rPr lang="en-US" sz="1400" dirty="0" err="1">
                <a:solidFill>
                  <a:schemeClr val="bg1"/>
                </a:solidFill>
              </a:rPr>
              <a:t>cont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nou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34EF90-3F20-4325-8980-B7989238A891}"/>
              </a:ext>
            </a:extLst>
          </p:cNvPr>
          <p:cNvSpPr txBox="1"/>
          <p:nvPr/>
        </p:nvSpPr>
        <p:spPr>
          <a:xfrm>
            <a:off x="9769623" y="-566826"/>
            <a:ext cx="12774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Obiectiv</a:t>
            </a:r>
            <a:r>
              <a:rPr lang="en-US" sz="1400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58929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F4F738-1ADE-41B3-9D0E-546D4327E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238500" y="404934"/>
            <a:ext cx="5715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solidFill>
                  <a:schemeClr val="bg1"/>
                </a:solidFill>
              </a:rPr>
              <a:t>TestCase</a:t>
            </a:r>
            <a:r>
              <a:rPr lang="en-US" sz="4400" dirty="0">
                <a:solidFill>
                  <a:schemeClr val="bg1"/>
                </a:solidFill>
              </a:rPr>
              <a:t> ID: tc_auto_01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4240AF-D799-4326-8AC7-81C35C135451}"/>
              </a:ext>
            </a:extLst>
          </p:cNvPr>
          <p:cNvSpPr txBox="1"/>
          <p:nvPr/>
        </p:nvSpPr>
        <p:spPr>
          <a:xfrm>
            <a:off x="9769623" y="789654"/>
            <a:ext cx="12774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Obiectiv</a:t>
            </a:r>
            <a:r>
              <a:rPr lang="en-US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528484-3F9F-4296-A9F2-C29E89DF8E85}"/>
              </a:ext>
            </a:extLst>
          </p:cNvPr>
          <p:cNvSpPr txBox="1"/>
          <p:nvPr/>
        </p:nvSpPr>
        <p:spPr>
          <a:xfrm>
            <a:off x="-4944988" y="1579309"/>
            <a:ext cx="434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Obiectiv</a:t>
            </a:r>
            <a:r>
              <a:rPr lang="en-US" sz="1400" dirty="0">
                <a:solidFill>
                  <a:schemeClr val="bg1"/>
                </a:solidFill>
              </a:rPr>
              <a:t>: </a:t>
            </a:r>
            <a:r>
              <a:rPr lang="en-US" sz="1400" dirty="0" err="1">
                <a:solidFill>
                  <a:schemeClr val="bg1"/>
                </a:solidFill>
              </a:rPr>
              <a:t>Verifica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daca</a:t>
            </a:r>
            <a:r>
              <a:rPr lang="en-US" sz="1400" dirty="0">
                <a:solidFill>
                  <a:schemeClr val="bg1"/>
                </a:solidFill>
              </a:rPr>
              <a:t> user-ul </a:t>
            </a:r>
            <a:r>
              <a:rPr lang="en-US" sz="1400" dirty="0" err="1">
                <a:solidFill>
                  <a:schemeClr val="bg1"/>
                </a:solidFill>
              </a:rPr>
              <a:t>isi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poate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creea</a:t>
            </a:r>
            <a:r>
              <a:rPr lang="en-US" sz="1400" dirty="0">
                <a:solidFill>
                  <a:schemeClr val="bg1"/>
                </a:solidFill>
              </a:rPr>
              <a:t> un </a:t>
            </a:r>
            <a:r>
              <a:rPr lang="en-US" sz="1400" dirty="0" err="1">
                <a:solidFill>
                  <a:schemeClr val="bg1"/>
                </a:solidFill>
              </a:rPr>
              <a:t>cont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nou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439CB6-7BEB-401F-BDA3-CB690F0FB673}"/>
              </a:ext>
            </a:extLst>
          </p:cNvPr>
          <p:cNvSpPr txBox="1"/>
          <p:nvPr/>
        </p:nvSpPr>
        <p:spPr>
          <a:xfrm>
            <a:off x="-4944989" y="2195938"/>
            <a:ext cx="1359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Preconditii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E9F8DF-0EAD-43EB-A469-A2D7F4E6D9F4}"/>
              </a:ext>
            </a:extLst>
          </p:cNvPr>
          <p:cNvSpPr txBox="1"/>
          <p:nvPr/>
        </p:nvSpPr>
        <p:spPr>
          <a:xfrm>
            <a:off x="-4944990" y="2519103"/>
            <a:ext cx="38419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Browser-ul </a:t>
            </a:r>
            <a:r>
              <a:rPr lang="en-US" sz="1400" dirty="0" err="1">
                <a:solidFill>
                  <a:schemeClr val="bg1"/>
                </a:solidFill>
              </a:rPr>
              <a:t>este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deschis</a:t>
            </a:r>
            <a:r>
              <a:rPr lang="en-US" sz="1400" dirty="0">
                <a:solidFill>
                  <a:schemeClr val="bg1"/>
                </a:solidFill>
              </a:rPr>
              <a:t> pe </a:t>
            </a:r>
            <a:r>
              <a:rPr lang="en-US" sz="1400" dirty="0" err="1">
                <a:solidFill>
                  <a:schemeClr val="bg1"/>
                </a:solidFill>
              </a:rPr>
              <a:t>pagina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thinking-tester-contact-list.herokuapp.com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C46A12-174B-4F86-955C-B6E230E2C616}"/>
              </a:ext>
            </a:extLst>
          </p:cNvPr>
          <p:cNvSpPr txBox="1"/>
          <p:nvPr/>
        </p:nvSpPr>
        <p:spPr>
          <a:xfrm>
            <a:off x="8820281" y="-907065"/>
            <a:ext cx="1898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Ce </a:t>
            </a:r>
            <a:r>
              <a:rPr lang="en-US" sz="1400" dirty="0" err="1">
                <a:solidFill>
                  <a:schemeClr val="bg1"/>
                </a:solidFill>
              </a:rPr>
              <a:t>conditii</a:t>
            </a:r>
            <a:r>
              <a:rPr lang="en-US" sz="1400" dirty="0">
                <a:solidFill>
                  <a:schemeClr val="bg1"/>
                </a:solidFill>
              </a:rPr>
              <a:t> ne </a:t>
            </a:r>
            <a:r>
              <a:rPr lang="en-US" sz="1400" dirty="0" err="1">
                <a:solidFill>
                  <a:schemeClr val="bg1"/>
                </a:solidFill>
              </a:rPr>
              <a:t>trebuie</a:t>
            </a:r>
            <a:r>
              <a:rPr lang="en-US" sz="1400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387227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F4F738-1ADE-41B3-9D0E-546D4327E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238500" y="404934"/>
            <a:ext cx="5715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solidFill>
                  <a:schemeClr val="bg1"/>
                </a:solidFill>
              </a:rPr>
              <a:t>TestCase</a:t>
            </a:r>
            <a:r>
              <a:rPr lang="en-US" sz="4400" dirty="0">
                <a:solidFill>
                  <a:schemeClr val="bg1"/>
                </a:solidFill>
              </a:rPr>
              <a:t> ID: tc_auto_01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4240AF-D799-4326-8AC7-81C35C135451}"/>
              </a:ext>
            </a:extLst>
          </p:cNvPr>
          <p:cNvSpPr txBox="1"/>
          <p:nvPr/>
        </p:nvSpPr>
        <p:spPr>
          <a:xfrm>
            <a:off x="9202056" y="-451203"/>
            <a:ext cx="1898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Obiectiv</a:t>
            </a:r>
            <a:r>
              <a:rPr lang="en-US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528484-3F9F-4296-A9F2-C29E89DF8E85}"/>
              </a:ext>
            </a:extLst>
          </p:cNvPr>
          <p:cNvSpPr txBox="1"/>
          <p:nvPr/>
        </p:nvSpPr>
        <p:spPr>
          <a:xfrm>
            <a:off x="217562" y="1425420"/>
            <a:ext cx="434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Obiectiv</a:t>
            </a:r>
            <a:r>
              <a:rPr lang="en-US" sz="1400" dirty="0">
                <a:solidFill>
                  <a:schemeClr val="bg1"/>
                </a:solidFill>
              </a:rPr>
              <a:t>: </a:t>
            </a:r>
            <a:r>
              <a:rPr lang="en-US" sz="1400" dirty="0" err="1">
                <a:solidFill>
                  <a:schemeClr val="bg1"/>
                </a:solidFill>
              </a:rPr>
              <a:t>Verifica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daca</a:t>
            </a:r>
            <a:r>
              <a:rPr lang="en-US" sz="1400" dirty="0">
                <a:solidFill>
                  <a:schemeClr val="bg1"/>
                </a:solidFill>
              </a:rPr>
              <a:t> user-ul </a:t>
            </a:r>
            <a:r>
              <a:rPr lang="en-US" sz="1400" dirty="0" err="1">
                <a:solidFill>
                  <a:schemeClr val="bg1"/>
                </a:solidFill>
              </a:rPr>
              <a:t>isi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poate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creea</a:t>
            </a:r>
            <a:r>
              <a:rPr lang="en-US" sz="1400" dirty="0">
                <a:solidFill>
                  <a:schemeClr val="bg1"/>
                </a:solidFill>
              </a:rPr>
              <a:t> un </a:t>
            </a:r>
            <a:r>
              <a:rPr lang="en-US" sz="1400" dirty="0" err="1">
                <a:solidFill>
                  <a:schemeClr val="bg1"/>
                </a:solidFill>
              </a:rPr>
              <a:t>cont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nou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83CD4D-8197-49B3-9FA5-5F32A1B47579}"/>
              </a:ext>
            </a:extLst>
          </p:cNvPr>
          <p:cNvSpPr txBox="1"/>
          <p:nvPr/>
        </p:nvSpPr>
        <p:spPr>
          <a:xfrm>
            <a:off x="-4944989" y="2195938"/>
            <a:ext cx="1359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Preconditii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B678DB-2CE8-4D57-88F8-F51502BAA711}"/>
              </a:ext>
            </a:extLst>
          </p:cNvPr>
          <p:cNvSpPr txBox="1"/>
          <p:nvPr/>
        </p:nvSpPr>
        <p:spPr>
          <a:xfrm>
            <a:off x="-4944990" y="2519103"/>
            <a:ext cx="38419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Browser-ul </a:t>
            </a:r>
            <a:r>
              <a:rPr lang="en-US" sz="1400" dirty="0" err="1">
                <a:solidFill>
                  <a:schemeClr val="bg1"/>
                </a:solidFill>
              </a:rPr>
              <a:t>este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deschis</a:t>
            </a:r>
            <a:r>
              <a:rPr lang="en-US" sz="1400" dirty="0">
                <a:solidFill>
                  <a:schemeClr val="bg1"/>
                </a:solidFill>
              </a:rPr>
              <a:t> pe </a:t>
            </a:r>
            <a:r>
              <a:rPr lang="en-US" sz="1400" dirty="0" err="1">
                <a:solidFill>
                  <a:schemeClr val="bg1"/>
                </a:solidFill>
              </a:rPr>
              <a:t>pagina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thinking-tester-contact-list.herokuapp.com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87A4F8-967D-4BAB-9A22-27163A73A860}"/>
              </a:ext>
            </a:extLst>
          </p:cNvPr>
          <p:cNvSpPr txBox="1"/>
          <p:nvPr/>
        </p:nvSpPr>
        <p:spPr>
          <a:xfrm>
            <a:off x="8820281" y="789654"/>
            <a:ext cx="1898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Ce </a:t>
            </a:r>
            <a:r>
              <a:rPr lang="en-US" sz="1400" dirty="0" err="1">
                <a:solidFill>
                  <a:schemeClr val="bg1"/>
                </a:solidFill>
              </a:rPr>
              <a:t>conditii</a:t>
            </a:r>
            <a:r>
              <a:rPr lang="en-US" sz="1400" dirty="0">
                <a:solidFill>
                  <a:schemeClr val="bg1"/>
                </a:solidFill>
              </a:rPr>
              <a:t> ne </a:t>
            </a:r>
            <a:r>
              <a:rPr lang="en-US" sz="1400" dirty="0" err="1">
                <a:solidFill>
                  <a:schemeClr val="bg1"/>
                </a:solidFill>
              </a:rPr>
              <a:t>trebuie</a:t>
            </a:r>
            <a:r>
              <a:rPr lang="en-US" sz="1400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685180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A07D9AE-4F39-4132-9A93-98BED380D0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295D9F7-C533-4F85-8666-11FF4E204E31}"/>
              </a:ext>
            </a:extLst>
          </p:cNvPr>
          <p:cNvSpPr txBox="1"/>
          <p:nvPr/>
        </p:nvSpPr>
        <p:spPr>
          <a:xfrm>
            <a:off x="1239931" y="1186216"/>
            <a:ext cx="9712138" cy="104644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Web Testing - thinking-tester-contact-list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IT School Project – Automation using Java and Selenium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185" y="1845286"/>
            <a:ext cx="1963371" cy="196074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085F0A4-06D5-477F-B3C6-E3B5CB5C06E0}"/>
              </a:ext>
            </a:extLst>
          </p:cNvPr>
          <p:cNvSpPr txBox="1"/>
          <p:nvPr/>
        </p:nvSpPr>
        <p:spPr>
          <a:xfrm>
            <a:off x="6104915" y="2522394"/>
            <a:ext cx="1640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Salutare</a:t>
            </a:r>
            <a:r>
              <a:rPr lang="en-US" dirty="0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504998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F4F738-1ADE-41B3-9D0E-546D4327E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238500" y="404934"/>
            <a:ext cx="5715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solidFill>
                  <a:schemeClr val="bg1"/>
                </a:solidFill>
              </a:rPr>
              <a:t>TestCase</a:t>
            </a:r>
            <a:r>
              <a:rPr lang="en-US" sz="4400" dirty="0">
                <a:solidFill>
                  <a:schemeClr val="bg1"/>
                </a:solidFill>
              </a:rPr>
              <a:t> ID: tc_auto_01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528484-3F9F-4296-A9F2-C29E89DF8E85}"/>
              </a:ext>
            </a:extLst>
          </p:cNvPr>
          <p:cNvSpPr txBox="1"/>
          <p:nvPr/>
        </p:nvSpPr>
        <p:spPr>
          <a:xfrm>
            <a:off x="217561" y="1425420"/>
            <a:ext cx="4586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Obiectiv</a:t>
            </a:r>
            <a:r>
              <a:rPr lang="en-US" dirty="0">
                <a:solidFill>
                  <a:schemeClr val="bg1"/>
                </a:solidFill>
              </a:rPr>
              <a:t>: </a:t>
            </a:r>
            <a:r>
              <a:rPr lang="en-US" sz="1400" dirty="0" err="1">
                <a:solidFill>
                  <a:schemeClr val="bg1"/>
                </a:solidFill>
              </a:rPr>
              <a:t>Verifica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daca</a:t>
            </a:r>
            <a:r>
              <a:rPr lang="en-US" sz="1400" dirty="0">
                <a:solidFill>
                  <a:schemeClr val="bg1"/>
                </a:solidFill>
              </a:rPr>
              <a:t> user-ul </a:t>
            </a:r>
            <a:r>
              <a:rPr lang="en-US" sz="1400" dirty="0" err="1">
                <a:solidFill>
                  <a:schemeClr val="bg1"/>
                </a:solidFill>
              </a:rPr>
              <a:t>isi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poate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creea</a:t>
            </a:r>
            <a:r>
              <a:rPr lang="en-US" sz="1400" dirty="0">
                <a:solidFill>
                  <a:schemeClr val="bg1"/>
                </a:solidFill>
              </a:rPr>
              <a:t> un </a:t>
            </a:r>
            <a:r>
              <a:rPr lang="en-US" sz="1400" dirty="0" err="1">
                <a:solidFill>
                  <a:schemeClr val="bg1"/>
                </a:solidFill>
              </a:rPr>
              <a:t>cont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nou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83CD4D-8197-49B3-9FA5-5F32A1B47579}"/>
              </a:ext>
            </a:extLst>
          </p:cNvPr>
          <p:cNvSpPr txBox="1"/>
          <p:nvPr/>
        </p:nvSpPr>
        <p:spPr>
          <a:xfrm>
            <a:off x="217561" y="2211327"/>
            <a:ext cx="1359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Preconditii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B678DB-2CE8-4D57-88F8-F51502BAA711}"/>
              </a:ext>
            </a:extLst>
          </p:cNvPr>
          <p:cNvSpPr txBox="1"/>
          <p:nvPr/>
        </p:nvSpPr>
        <p:spPr>
          <a:xfrm>
            <a:off x="-4944990" y="2519103"/>
            <a:ext cx="38419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Browser-ul </a:t>
            </a:r>
            <a:r>
              <a:rPr lang="en-US" sz="1400" dirty="0" err="1">
                <a:solidFill>
                  <a:schemeClr val="bg1"/>
                </a:solidFill>
              </a:rPr>
              <a:t>este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deschis</a:t>
            </a:r>
            <a:r>
              <a:rPr lang="en-US" sz="1400" dirty="0">
                <a:solidFill>
                  <a:schemeClr val="bg1"/>
                </a:solidFill>
              </a:rPr>
              <a:t> pe </a:t>
            </a:r>
            <a:r>
              <a:rPr lang="en-US" sz="1400" dirty="0" err="1">
                <a:solidFill>
                  <a:schemeClr val="bg1"/>
                </a:solidFill>
              </a:rPr>
              <a:t>pagina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thinking-tester-contact-list.herokuapp.com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87A4F8-967D-4BAB-9A22-27163A73A860}"/>
              </a:ext>
            </a:extLst>
          </p:cNvPr>
          <p:cNvSpPr txBox="1"/>
          <p:nvPr/>
        </p:nvSpPr>
        <p:spPr>
          <a:xfrm>
            <a:off x="8820281" y="789654"/>
            <a:ext cx="1898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Ce </a:t>
            </a:r>
            <a:r>
              <a:rPr lang="en-US" sz="1400" dirty="0" err="1">
                <a:solidFill>
                  <a:schemeClr val="bg1"/>
                </a:solidFill>
              </a:rPr>
              <a:t>conditii</a:t>
            </a:r>
            <a:r>
              <a:rPr lang="en-US" sz="1400" dirty="0">
                <a:solidFill>
                  <a:schemeClr val="bg1"/>
                </a:solidFill>
              </a:rPr>
              <a:t> ne </a:t>
            </a:r>
            <a:r>
              <a:rPr lang="en-US" sz="1400" dirty="0" err="1">
                <a:solidFill>
                  <a:schemeClr val="bg1"/>
                </a:solidFill>
              </a:rPr>
              <a:t>trebuie</a:t>
            </a:r>
            <a:r>
              <a:rPr lang="en-US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4902370-B2F9-4883-9932-31FEDCA935F4}"/>
              </a:ext>
            </a:extLst>
          </p:cNvPr>
          <p:cNvSpPr txBox="1"/>
          <p:nvPr/>
        </p:nvSpPr>
        <p:spPr>
          <a:xfrm>
            <a:off x="9114971" y="-6621942"/>
            <a:ext cx="1603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Si cam </a:t>
            </a:r>
            <a:r>
              <a:rPr lang="en-US" sz="1400" dirty="0" err="1">
                <a:solidFill>
                  <a:schemeClr val="bg1"/>
                </a:solidFill>
              </a:rPr>
              <a:t>atat</a:t>
            </a:r>
            <a:r>
              <a:rPr lang="en-US" sz="1400" dirty="0">
                <a:solidFill>
                  <a:schemeClr val="bg1"/>
                </a:solidFill>
              </a:rPr>
              <a:t> nu?</a:t>
            </a:r>
          </a:p>
        </p:txBody>
      </p:sp>
    </p:spTree>
    <p:extLst>
      <p:ext uri="{BB962C8B-B14F-4D97-AF65-F5344CB8AC3E}">
        <p14:creationId xmlns:p14="http://schemas.microsoft.com/office/powerpoint/2010/main" val="26315689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F4F738-1ADE-41B3-9D0E-546D4327E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238500" y="404934"/>
            <a:ext cx="5715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solidFill>
                  <a:schemeClr val="bg1"/>
                </a:solidFill>
              </a:rPr>
              <a:t>TestCase</a:t>
            </a:r>
            <a:r>
              <a:rPr lang="en-US" sz="4400" dirty="0">
                <a:solidFill>
                  <a:schemeClr val="bg1"/>
                </a:solidFill>
              </a:rPr>
              <a:t> ID: tc_auto_01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528484-3F9F-4296-A9F2-C29E89DF8E85}"/>
              </a:ext>
            </a:extLst>
          </p:cNvPr>
          <p:cNvSpPr txBox="1"/>
          <p:nvPr/>
        </p:nvSpPr>
        <p:spPr>
          <a:xfrm>
            <a:off x="217561" y="1425420"/>
            <a:ext cx="4586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Obiectiv</a:t>
            </a:r>
            <a:r>
              <a:rPr lang="en-US" dirty="0">
                <a:solidFill>
                  <a:schemeClr val="bg1"/>
                </a:solidFill>
              </a:rPr>
              <a:t>: </a:t>
            </a:r>
            <a:r>
              <a:rPr lang="en-US" sz="1400" dirty="0" err="1">
                <a:solidFill>
                  <a:schemeClr val="bg1"/>
                </a:solidFill>
              </a:rPr>
              <a:t>Verifica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daca</a:t>
            </a:r>
            <a:r>
              <a:rPr lang="en-US" sz="1400" dirty="0">
                <a:solidFill>
                  <a:schemeClr val="bg1"/>
                </a:solidFill>
              </a:rPr>
              <a:t> user-ul </a:t>
            </a:r>
            <a:r>
              <a:rPr lang="en-US" sz="1400" dirty="0" err="1">
                <a:solidFill>
                  <a:schemeClr val="bg1"/>
                </a:solidFill>
              </a:rPr>
              <a:t>isi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poate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creea</a:t>
            </a:r>
            <a:r>
              <a:rPr lang="en-US" sz="1400" dirty="0">
                <a:solidFill>
                  <a:schemeClr val="bg1"/>
                </a:solidFill>
              </a:rPr>
              <a:t> un </a:t>
            </a:r>
            <a:r>
              <a:rPr lang="en-US" sz="1400" dirty="0" err="1">
                <a:solidFill>
                  <a:schemeClr val="bg1"/>
                </a:solidFill>
              </a:rPr>
              <a:t>cont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nou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83CD4D-8197-49B3-9FA5-5F32A1B47579}"/>
              </a:ext>
            </a:extLst>
          </p:cNvPr>
          <p:cNvSpPr txBox="1"/>
          <p:nvPr/>
        </p:nvSpPr>
        <p:spPr>
          <a:xfrm>
            <a:off x="217561" y="2154159"/>
            <a:ext cx="1359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Preconditii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B678DB-2CE8-4D57-88F8-F51502BAA711}"/>
              </a:ext>
            </a:extLst>
          </p:cNvPr>
          <p:cNvSpPr txBox="1"/>
          <p:nvPr/>
        </p:nvSpPr>
        <p:spPr>
          <a:xfrm>
            <a:off x="217561" y="2524028"/>
            <a:ext cx="38419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Browser-ul </a:t>
            </a:r>
            <a:r>
              <a:rPr lang="en-US" sz="1400" dirty="0" err="1">
                <a:solidFill>
                  <a:schemeClr val="bg1"/>
                </a:solidFill>
              </a:rPr>
              <a:t>este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deschis</a:t>
            </a:r>
            <a:r>
              <a:rPr lang="en-US" sz="1400" dirty="0">
                <a:solidFill>
                  <a:schemeClr val="bg1"/>
                </a:solidFill>
              </a:rPr>
              <a:t> pe </a:t>
            </a:r>
            <a:r>
              <a:rPr lang="en-US" sz="1400" dirty="0" err="1">
                <a:solidFill>
                  <a:schemeClr val="bg1"/>
                </a:solidFill>
              </a:rPr>
              <a:t>pagina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thinking-tester-contact-list.herokuapp.com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87A4F8-967D-4BAB-9A22-27163A73A860}"/>
              </a:ext>
            </a:extLst>
          </p:cNvPr>
          <p:cNvSpPr txBox="1"/>
          <p:nvPr/>
        </p:nvSpPr>
        <p:spPr>
          <a:xfrm>
            <a:off x="8967626" y="789654"/>
            <a:ext cx="1603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Si cam </a:t>
            </a:r>
            <a:r>
              <a:rPr lang="en-US" sz="1400" dirty="0" err="1">
                <a:solidFill>
                  <a:schemeClr val="bg1"/>
                </a:solidFill>
              </a:rPr>
              <a:t>atat</a:t>
            </a:r>
            <a:r>
              <a:rPr lang="en-US" sz="1400" dirty="0">
                <a:solidFill>
                  <a:schemeClr val="bg1"/>
                </a:solidFill>
              </a:rPr>
              <a:t> nu?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83C4B6-8010-4EC2-BD8B-45E30512FDC3}"/>
              </a:ext>
            </a:extLst>
          </p:cNvPr>
          <p:cNvSpPr txBox="1"/>
          <p:nvPr/>
        </p:nvSpPr>
        <p:spPr>
          <a:xfrm>
            <a:off x="-3865644" y="3266321"/>
            <a:ext cx="1359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Test Steps: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03690A-E431-4E97-B863-1FAB26971ACE}"/>
              </a:ext>
            </a:extLst>
          </p:cNvPr>
          <p:cNvSpPr txBox="1"/>
          <p:nvPr/>
        </p:nvSpPr>
        <p:spPr>
          <a:xfrm>
            <a:off x="-7370844" y="3558708"/>
            <a:ext cx="384190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Click pe </a:t>
            </a:r>
            <a:r>
              <a:rPr lang="en-US" sz="1400" dirty="0" err="1">
                <a:solidFill>
                  <a:schemeClr val="bg1"/>
                </a:solidFill>
              </a:rPr>
              <a:t>butonul</a:t>
            </a:r>
            <a:r>
              <a:rPr lang="en-US" sz="1400" dirty="0">
                <a:solidFill>
                  <a:schemeClr val="bg1"/>
                </a:solidFill>
              </a:rPr>
              <a:t> de “Sign up” de pe </a:t>
            </a:r>
            <a:r>
              <a:rPr lang="en-US" sz="1400" dirty="0" err="1">
                <a:solidFill>
                  <a:schemeClr val="bg1"/>
                </a:solidFill>
              </a:rPr>
              <a:t>pagina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Introduce </a:t>
            </a:r>
            <a:r>
              <a:rPr lang="en-US" sz="1400" dirty="0" err="1">
                <a:solidFill>
                  <a:schemeClr val="bg1"/>
                </a:solidFill>
              </a:rPr>
              <a:t>datele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dorite</a:t>
            </a:r>
            <a:r>
              <a:rPr lang="en-US" sz="1400" dirty="0">
                <a:solidFill>
                  <a:schemeClr val="bg1"/>
                </a:solidFill>
              </a:rPr>
              <a:t>(</a:t>
            </a:r>
            <a:r>
              <a:rPr lang="en-US" sz="1400" dirty="0" err="1">
                <a:solidFill>
                  <a:schemeClr val="bg1"/>
                </a:solidFill>
              </a:rPr>
              <a:t>aici</a:t>
            </a:r>
            <a:r>
              <a:rPr lang="en-US" sz="1400" dirty="0">
                <a:solidFill>
                  <a:schemeClr val="bg1"/>
                </a:solidFill>
              </a:rPr>
              <a:t> le </a:t>
            </a:r>
            <a:r>
              <a:rPr lang="en-US" sz="1400" dirty="0" err="1">
                <a:solidFill>
                  <a:schemeClr val="bg1"/>
                </a:solidFill>
              </a:rPr>
              <a:t>avem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prestabilite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deja</a:t>
            </a:r>
            <a:r>
              <a:rPr lang="en-US" sz="1400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Apasa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butonul</a:t>
            </a:r>
            <a:r>
              <a:rPr lang="en-US" sz="1400" dirty="0">
                <a:solidFill>
                  <a:schemeClr val="bg1"/>
                </a:solidFill>
              </a:rPr>
              <a:t>  “Submit” </a:t>
            </a:r>
            <a:r>
              <a:rPr lang="en-US" sz="1400" dirty="0" err="1">
                <a:solidFill>
                  <a:schemeClr val="bg1"/>
                </a:solidFill>
              </a:rPr>
              <a:t>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asteapta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creearea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contului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2361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F4F738-1ADE-41B3-9D0E-546D4327E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238500" y="404934"/>
            <a:ext cx="5715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solidFill>
                  <a:schemeClr val="bg1"/>
                </a:solidFill>
              </a:rPr>
              <a:t>TestCase</a:t>
            </a:r>
            <a:r>
              <a:rPr lang="en-US" sz="4400" dirty="0">
                <a:solidFill>
                  <a:schemeClr val="bg1"/>
                </a:solidFill>
              </a:rPr>
              <a:t> ID: tc_auto_01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528484-3F9F-4296-A9F2-C29E89DF8E85}"/>
              </a:ext>
            </a:extLst>
          </p:cNvPr>
          <p:cNvSpPr txBox="1"/>
          <p:nvPr/>
        </p:nvSpPr>
        <p:spPr>
          <a:xfrm>
            <a:off x="217561" y="1425420"/>
            <a:ext cx="4586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Obiectiv</a:t>
            </a:r>
            <a:r>
              <a:rPr lang="en-US" dirty="0">
                <a:solidFill>
                  <a:schemeClr val="bg1"/>
                </a:solidFill>
              </a:rPr>
              <a:t>: </a:t>
            </a:r>
            <a:r>
              <a:rPr lang="en-US" sz="1400" dirty="0" err="1">
                <a:solidFill>
                  <a:schemeClr val="bg1"/>
                </a:solidFill>
              </a:rPr>
              <a:t>Verifica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daca</a:t>
            </a:r>
            <a:r>
              <a:rPr lang="en-US" sz="1400" dirty="0">
                <a:solidFill>
                  <a:schemeClr val="bg1"/>
                </a:solidFill>
              </a:rPr>
              <a:t> user-ul </a:t>
            </a:r>
            <a:r>
              <a:rPr lang="en-US" sz="1400" dirty="0" err="1">
                <a:solidFill>
                  <a:schemeClr val="bg1"/>
                </a:solidFill>
              </a:rPr>
              <a:t>isi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poate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creea</a:t>
            </a:r>
            <a:r>
              <a:rPr lang="en-US" sz="1400" dirty="0">
                <a:solidFill>
                  <a:schemeClr val="bg1"/>
                </a:solidFill>
              </a:rPr>
              <a:t> un </a:t>
            </a:r>
            <a:r>
              <a:rPr lang="en-US" sz="1400" dirty="0" err="1">
                <a:solidFill>
                  <a:schemeClr val="bg1"/>
                </a:solidFill>
              </a:rPr>
              <a:t>cont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nou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83CD4D-8197-49B3-9FA5-5F32A1B47579}"/>
              </a:ext>
            </a:extLst>
          </p:cNvPr>
          <p:cNvSpPr txBox="1"/>
          <p:nvPr/>
        </p:nvSpPr>
        <p:spPr>
          <a:xfrm>
            <a:off x="217561" y="2154159"/>
            <a:ext cx="1359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Preconditii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B678DB-2CE8-4D57-88F8-F51502BAA711}"/>
              </a:ext>
            </a:extLst>
          </p:cNvPr>
          <p:cNvSpPr txBox="1"/>
          <p:nvPr/>
        </p:nvSpPr>
        <p:spPr>
          <a:xfrm>
            <a:off x="217561" y="2524028"/>
            <a:ext cx="38419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Browser-ul </a:t>
            </a:r>
            <a:r>
              <a:rPr lang="en-US" sz="1400" dirty="0" err="1">
                <a:solidFill>
                  <a:schemeClr val="bg1"/>
                </a:solidFill>
              </a:rPr>
              <a:t>este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deschis</a:t>
            </a:r>
            <a:r>
              <a:rPr lang="en-US" sz="1400" dirty="0">
                <a:solidFill>
                  <a:schemeClr val="bg1"/>
                </a:solidFill>
              </a:rPr>
              <a:t> pe </a:t>
            </a:r>
            <a:r>
              <a:rPr lang="en-US" sz="1400" dirty="0" err="1">
                <a:solidFill>
                  <a:schemeClr val="bg1"/>
                </a:solidFill>
              </a:rPr>
              <a:t>pagina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thinking-tester-contact-list.herokuapp.com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83C4B6-8010-4EC2-BD8B-45E30512FDC3}"/>
              </a:ext>
            </a:extLst>
          </p:cNvPr>
          <p:cNvSpPr txBox="1"/>
          <p:nvPr/>
        </p:nvSpPr>
        <p:spPr>
          <a:xfrm>
            <a:off x="217561" y="3136612"/>
            <a:ext cx="1359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Test Steps: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03690A-E431-4E97-B863-1FAB26971ACE}"/>
              </a:ext>
            </a:extLst>
          </p:cNvPr>
          <p:cNvSpPr txBox="1"/>
          <p:nvPr/>
        </p:nvSpPr>
        <p:spPr>
          <a:xfrm>
            <a:off x="217561" y="3428999"/>
            <a:ext cx="384190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Click pe </a:t>
            </a:r>
            <a:r>
              <a:rPr lang="en-US" sz="1400" dirty="0" err="1">
                <a:solidFill>
                  <a:schemeClr val="bg1"/>
                </a:solidFill>
              </a:rPr>
              <a:t>butonul</a:t>
            </a:r>
            <a:r>
              <a:rPr lang="en-US" sz="1400" dirty="0">
                <a:solidFill>
                  <a:schemeClr val="bg1"/>
                </a:solidFill>
              </a:rPr>
              <a:t> de “Sign up” de pe </a:t>
            </a:r>
            <a:r>
              <a:rPr lang="en-US" sz="1400" dirty="0" err="1">
                <a:solidFill>
                  <a:schemeClr val="bg1"/>
                </a:solidFill>
              </a:rPr>
              <a:t>pagina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Introduce </a:t>
            </a:r>
            <a:r>
              <a:rPr lang="en-US" sz="1400" dirty="0" err="1">
                <a:solidFill>
                  <a:schemeClr val="bg1"/>
                </a:solidFill>
              </a:rPr>
              <a:t>datele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dorite</a:t>
            </a:r>
            <a:r>
              <a:rPr lang="en-US" sz="1400" dirty="0">
                <a:solidFill>
                  <a:schemeClr val="bg1"/>
                </a:solidFill>
              </a:rPr>
              <a:t>(</a:t>
            </a:r>
            <a:r>
              <a:rPr lang="en-US" sz="1400" dirty="0" err="1">
                <a:solidFill>
                  <a:schemeClr val="bg1"/>
                </a:solidFill>
              </a:rPr>
              <a:t>aici</a:t>
            </a:r>
            <a:r>
              <a:rPr lang="en-US" sz="1400" dirty="0">
                <a:solidFill>
                  <a:schemeClr val="bg1"/>
                </a:solidFill>
              </a:rPr>
              <a:t> le </a:t>
            </a:r>
            <a:r>
              <a:rPr lang="en-US" sz="1400" dirty="0" err="1">
                <a:solidFill>
                  <a:schemeClr val="bg1"/>
                </a:solidFill>
              </a:rPr>
              <a:t>avem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prestabilite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deja</a:t>
            </a:r>
            <a:r>
              <a:rPr lang="en-US" sz="1400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Apasa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butonul</a:t>
            </a:r>
            <a:r>
              <a:rPr lang="en-US" sz="1400" dirty="0">
                <a:solidFill>
                  <a:schemeClr val="bg1"/>
                </a:solidFill>
              </a:rPr>
              <a:t>  “Submit” </a:t>
            </a:r>
            <a:r>
              <a:rPr lang="en-US" sz="1400" dirty="0" err="1">
                <a:solidFill>
                  <a:schemeClr val="bg1"/>
                </a:solidFill>
              </a:rPr>
              <a:t>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asteapta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creearea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contului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DA7DF5-4B96-427A-8225-87B732F88CDE}"/>
              </a:ext>
            </a:extLst>
          </p:cNvPr>
          <p:cNvSpPr txBox="1"/>
          <p:nvPr/>
        </p:nvSpPr>
        <p:spPr>
          <a:xfrm>
            <a:off x="-2694898" y="4982114"/>
            <a:ext cx="2819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Ce </a:t>
            </a:r>
            <a:r>
              <a:rPr lang="en-US" dirty="0" err="1">
                <a:solidFill>
                  <a:schemeClr val="bg1"/>
                </a:solidFill>
              </a:rPr>
              <a:t>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trebuii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sa</a:t>
            </a:r>
            <a:r>
              <a:rPr lang="en-US" dirty="0">
                <a:solidFill>
                  <a:schemeClr val="bg1"/>
                </a:solidFill>
              </a:rPr>
              <a:t> se </a:t>
            </a:r>
            <a:r>
              <a:rPr lang="en-US" dirty="0" err="1">
                <a:solidFill>
                  <a:schemeClr val="bg1"/>
                </a:solidFill>
              </a:rPr>
              <a:t>intample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CACBC4-C441-4319-A811-7CD4079D583E}"/>
              </a:ext>
            </a:extLst>
          </p:cNvPr>
          <p:cNvSpPr txBox="1"/>
          <p:nvPr/>
        </p:nvSpPr>
        <p:spPr>
          <a:xfrm>
            <a:off x="-6185054" y="5473780"/>
            <a:ext cx="3841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User-ul </a:t>
            </a:r>
            <a:r>
              <a:rPr lang="en-US" sz="1400" dirty="0" err="1">
                <a:solidFill>
                  <a:schemeClr val="bg1"/>
                </a:solidFill>
              </a:rPr>
              <a:t>isi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creeaza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contul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este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redirectionat</a:t>
            </a:r>
            <a:r>
              <a:rPr lang="en-US" sz="1400" dirty="0">
                <a:solidFill>
                  <a:schemeClr val="bg1"/>
                </a:solidFill>
              </a:rPr>
              <a:t> la </a:t>
            </a:r>
            <a:r>
              <a:rPr lang="en-US" sz="1400" dirty="0" err="1">
                <a:solidFill>
                  <a:schemeClr val="bg1"/>
                </a:solidFill>
              </a:rPr>
              <a:t>pagina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unde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isi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adauga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contacte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373866-8506-49FD-B585-30FAB1D4BE13}"/>
              </a:ext>
            </a:extLst>
          </p:cNvPr>
          <p:cNvSpPr txBox="1"/>
          <p:nvPr/>
        </p:nvSpPr>
        <p:spPr>
          <a:xfrm>
            <a:off x="8953500" y="-880651"/>
            <a:ext cx="18312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Si </a:t>
            </a:r>
            <a:r>
              <a:rPr lang="en-US" sz="1400" dirty="0" err="1">
                <a:solidFill>
                  <a:schemeClr val="bg1"/>
                </a:solidFill>
              </a:rPr>
              <a:t>acesta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este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doar</a:t>
            </a:r>
            <a:r>
              <a:rPr lang="en-US" sz="1400" dirty="0">
                <a:solidFill>
                  <a:schemeClr val="bg1"/>
                </a:solidFill>
              </a:rPr>
              <a:t> 1 din 5….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B51EB27-8135-4157-B0DA-EF8505DDAB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-2043662"/>
            <a:ext cx="3553305" cy="984295"/>
          </a:xfrm>
          <a:prstGeom prst="rect">
            <a:avLst/>
          </a:prstGeom>
          <a:effectLst>
            <a:glow rad="127000">
              <a:srgbClr val="2C65A0"/>
            </a:glow>
          </a:effectLst>
        </p:spPr>
      </p:pic>
    </p:spTree>
    <p:extLst>
      <p:ext uri="{BB962C8B-B14F-4D97-AF65-F5344CB8AC3E}">
        <p14:creationId xmlns:p14="http://schemas.microsoft.com/office/powerpoint/2010/main" val="4022679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F4F738-1ADE-41B3-9D0E-546D4327E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238500" y="404934"/>
            <a:ext cx="5715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solidFill>
                  <a:schemeClr val="bg1"/>
                </a:solidFill>
              </a:rPr>
              <a:t>TestCase</a:t>
            </a:r>
            <a:r>
              <a:rPr lang="en-US" sz="4400" dirty="0">
                <a:solidFill>
                  <a:schemeClr val="bg1"/>
                </a:solidFill>
              </a:rPr>
              <a:t> ID: tc_auto_01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528484-3F9F-4296-A9F2-C29E89DF8E85}"/>
              </a:ext>
            </a:extLst>
          </p:cNvPr>
          <p:cNvSpPr txBox="1"/>
          <p:nvPr/>
        </p:nvSpPr>
        <p:spPr>
          <a:xfrm>
            <a:off x="217561" y="1425420"/>
            <a:ext cx="4586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Obiectiv</a:t>
            </a:r>
            <a:r>
              <a:rPr lang="en-US" dirty="0">
                <a:solidFill>
                  <a:schemeClr val="bg1"/>
                </a:solidFill>
              </a:rPr>
              <a:t>: </a:t>
            </a:r>
            <a:r>
              <a:rPr lang="en-US" sz="1400" dirty="0" err="1">
                <a:solidFill>
                  <a:schemeClr val="bg1"/>
                </a:solidFill>
              </a:rPr>
              <a:t>Verifica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daca</a:t>
            </a:r>
            <a:r>
              <a:rPr lang="en-US" sz="1400" dirty="0">
                <a:solidFill>
                  <a:schemeClr val="bg1"/>
                </a:solidFill>
              </a:rPr>
              <a:t> user-ul </a:t>
            </a:r>
            <a:r>
              <a:rPr lang="en-US" sz="1400" dirty="0" err="1">
                <a:solidFill>
                  <a:schemeClr val="bg1"/>
                </a:solidFill>
              </a:rPr>
              <a:t>isi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poate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creea</a:t>
            </a:r>
            <a:r>
              <a:rPr lang="en-US" sz="1400" dirty="0">
                <a:solidFill>
                  <a:schemeClr val="bg1"/>
                </a:solidFill>
              </a:rPr>
              <a:t> un </a:t>
            </a:r>
            <a:r>
              <a:rPr lang="en-US" sz="1400" dirty="0" err="1">
                <a:solidFill>
                  <a:schemeClr val="bg1"/>
                </a:solidFill>
              </a:rPr>
              <a:t>cont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nou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83CD4D-8197-49B3-9FA5-5F32A1B47579}"/>
              </a:ext>
            </a:extLst>
          </p:cNvPr>
          <p:cNvSpPr txBox="1"/>
          <p:nvPr/>
        </p:nvSpPr>
        <p:spPr>
          <a:xfrm>
            <a:off x="217561" y="2154159"/>
            <a:ext cx="1359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Preconditii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B678DB-2CE8-4D57-88F8-F51502BAA711}"/>
              </a:ext>
            </a:extLst>
          </p:cNvPr>
          <p:cNvSpPr txBox="1"/>
          <p:nvPr/>
        </p:nvSpPr>
        <p:spPr>
          <a:xfrm>
            <a:off x="217561" y="2524028"/>
            <a:ext cx="38419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Browser-ul </a:t>
            </a:r>
            <a:r>
              <a:rPr lang="en-US" sz="1400" dirty="0" err="1">
                <a:solidFill>
                  <a:schemeClr val="bg1"/>
                </a:solidFill>
              </a:rPr>
              <a:t>este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deschis</a:t>
            </a:r>
            <a:r>
              <a:rPr lang="en-US" sz="1400" dirty="0">
                <a:solidFill>
                  <a:schemeClr val="bg1"/>
                </a:solidFill>
              </a:rPr>
              <a:t> pe </a:t>
            </a:r>
            <a:r>
              <a:rPr lang="en-US" sz="1400" dirty="0" err="1">
                <a:solidFill>
                  <a:schemeClr val="bg1"/>
                </a:solidFill>
              </a:rPr>
              <a:t>pagina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thinking-tester-contact-list.herokuapp.com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87A4F8-967D-4BAB-9A22-27163A73A860}"/>
              </a:ext>
            </a:extLst>
          </p:cNvPr>
          <p:cNvSpPr txBox="1"/>
          <p:nvPr/>
        </p:nvSpPr>
        <p:spPr>
          <a:xfrm>
            <a:off x="8953500" y="651155"/>
            <a:ext cx="18312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Si </a:t>
            </a:r>
            <a:r>
              <a:rPr lang="en-US" sz="1400" dirty="0" err="1">
                <a:solidFill>
                  <a:schemeClr val="bg1"/>
                </a:solidFill>
              </a:rPr>
              <a:t>acesta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este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doar</a:t>
            </a:r>
            <a:r>
              <a:rPr lang="en-US" sz="1400" dirty="0">
                <a:solidFill>
                  <a:schemeClr val="bg1"/>
                </a:solidFill>
              </a:rPr>
              <a:t> 1 din 5….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83C4B6-8010-4EC2-BD8B-45E30512FDC3}"/>
              </a:ext>
            </a:extLst>
          </p:cNvPr>
          <p:cNvSpPr txBox="1"/>
          <p:nvPr/>
        </p:nvSpPr>
        <p:spPr>
          <a:xfrm>
            <a:off x="217561" y="3136612"/>
            <a:ext cx="1359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Test Steps: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03690A-E431-4E97-B863-1FAB26971ACE}"/>
              </a:ext>
            </a:extLst>
          </p:cNvPr>
          <p:cNvSpPr txBox="1"/>
          <p:nvPr/>
        </p:nvSpPr>
        <p:spPr>
          <a:xfrm>
            <a:off x="217561" y="3428999"/>
            <a:ext cx="384190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Click pe </a:t>
            </a:r>
            <a:r>
              <a:rPr lang="en-US" sz="1400" dirty="0" err="1">
                <a:solidFill>
                  <a:schemeClr val="bg1"/>
                </a:solidFill>
              </a:rPr>
              <a:t>butonul</a:t>
            </a:r>
            <a:r>
              <a:rPr lang="en-US" sz="1400" dirty="0">
                <a:solidFill>
                  <a:schemeClr val="bg1"/>
                </a:solidFill>
              </a:rPr>
              <a:t> de “Sign up” de pe </a:t>
            </a:r>
            <a:r>
              <a:rPr lang="en-US" sz="1400" dirty="0" err="1">
                <a:solidFill>
                  <a:schemeClr val="bg1"/>
                </a:solidFill>
              </a:rPr>
              <a:t>pagina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Introduce </a:t>
            </a:r>
            <a:r>
              <a:rPr lang="en-US" sz="1400" dirty="0" err="1">
                <a:solidFill>
                  <a:schemeClr val="bg1"/>
                </a:solidFill>
              </a:rPr>
              <a:t>datele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dorite</a:t>
            </a:r>
            <a:r>
              <a:rPr lang="en-US" sz="1400" dirty="0">
                <a:solidFill>
                  <a:schemeClr val="bg1"/>
                </a:solidFill>
              </a:rPr>
              <a:t>(</a:t>
            </a:r>
            <a:r>
              <a:rPr lang="en-US" sz="1400" dirty="0" err="1">
                <a:solidFill>
                  <a:schemeClr val="bg1"/>
                </a:solidFill>
              </a:rPr>
              <a:t>aici</a:t>
            </a:r>
            <a:r>
              <a:rPr lang="en-US" sz="1400" dirty="0">
                <a:solidFill>
                  <a:schemeClr val="bg1"/>
                </a:solidFill>
              </a:rPr>
              <a:t> le </a:t>
            </a:r>
            <a:r>
              <a:rPr lang="en-US" sz="1400" dirty="0" err="1">
                <a:solidFill>
                  <a:schemeClr val="bg1"/>
                </a:solidFill>
              </a:rPr>
              <a:t>avem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prestabilite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deja</a:t>
            </a:r>
            <a:r>
              <a:rPr lang="en-US" sz="1400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Apasa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butonul</a:t>
            </a:r>
            <a:r>
              <a:rPr lang="en-US" sz="1400" dirty="0">
                <a:solidFill>
                  <a:schemeClr val="bg1"/>
                </a:solidFill>
              </a:rPr>
              <a:t>  “Submit” </a:t>
            </a:r>
            <a:r>
              <a:rPr lang="en-US" sz="1400" dirty="0" err="1">
                <a:solidFill>
                  <a:schemeClr val="bg1"/>
                </a:solidFill>
              </a:rPr>
              <a:t>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asteapta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creearea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contului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DA7DF5-4B96-427A-8225-87B732F88CDE}"/>
              </a:ext>
            </a:extLst>
          </p:cNvPr>
          <p:cNvSpPr txBox="1"/>
          <p:nvPr/>
        </p:nvSpPr>
        <p:spPr>
          <a:xfrm>
            <a:off x="167820" y="4840366"/>
            <a:ext cx="2819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Ce </a:t>
            </a:r>
            <a:r>
              <a:rPr lang="en-US" dirty="0" err="1">
                <a:solidFill>
                  <a:schemeClr val="bg1"/>
                </a:solidFill>
              </a:rPr>
              <a:t>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trebuii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sa</a:t>
            </a:r>
            <a:r>
              <a:rPr lang="en-US" dirty="0">
                <a:solidFill>
                  <a:schemeClr val="bg1"/>
                </a:solidFill>
              </a:rPr>
              <a:t> se </a:t>
            </a:r>
            <a:r>
              <a:rPr lang="en-US" dirty="0" err="1">
                <a:solidFill>
                  <a:schemeClr val="bg1"/>
                </a:solidFill>
              </a:rPr>
              <a:t>intample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CACBC4-C441-4319-A811-7CD4079D583E}"/>
              </a:ext>
            </a:extLst>
          </p:cNvPr>
          <p:cNvSpPr txBox="1"/>
          <p:nvPr/>
        </p:nvSpPr>
        <p:spPr>
          <a:xfrm>
            <a:off x="0" y="5143737"/>
            <a:ext cx="3841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User-ul </a:t>
            </a:r>
            <a:r>
              <a:rPr lang="en-US" sz="1400" dirty="0" err="1">
                <a:solidFill>
                  <a:schemeClr val="bg1"/>
                </a:solidFill>
              </a:rPr>
              <a:t>isi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creeaza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contul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este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redirectionat</a:t>
            </a:r>
            <a:r>
              <a:rPr lang="en-US" sz="1400" dirty="0">
                <a:solidFill>
                  <a:schemeClr val="bg1"/>
                </a:solidFill>
              </a:rPr>
              <a:t> la </a:t>
            </a:r>
            <a:r>
              <a:rPr lang="en-US" sz="1400" dirty="0" err="1">
                <a:solidFill>
                  <a:schemeClr val="bg1"/>
                </a:solidFill>
              </a:rPr>
              <a:t>pagina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unde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isi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adauga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contacte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D58032B-DF28-4C31-A2F7-B52BEDDFFE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5470" y="2154159"/>
            <a:ext cx="3553305" cy="984295"/>
          </a:xfrm>
          <a:prstGeom prst="rect">
            <a:avLst/>
          </a:prstGeom>
          <a:effectLst>
            <a:glow rad="127000">
              <a:srgbClr val="2C65A0"/>
            </a:glow>
          </a:effectLst>
        </p:spPr>
      </p:pic>
    </p:spTree>
    <p:extLst>
      <p:ext uri="{BB962C8B-B14F-4D97-AF65-F5344CB8AC3E}">
        <p14:creationId xmlns:p14="http://schemas.microsoft.com/office/powerpoint/2010/main" val="287441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F4F738-1ADE-41B3-9D0E-546D4327E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511" y="861078"/>
            <a:ext cx="3841904" cy="38367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238500" y="404934"/>
            <a:ext cx="5715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solidFill>
                  <a:schemeClr val="bg1"/>
                </a:solidFill>
              </a:rPr>
              <a:t>TestCase</a:t>
            </a:r>
            <a:r>
              <a:rPr lang="en-US" sz="4400" dirty="0">
                <a:solidFill>
                  <a:schemeClr val="bg1"/>
                </a:solidFill>
              </a:rPr>
              <a:t> ID: tc_auto_01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528484-3F9F-4296-A9F2-C29E89DF8E85}"/>
              </a:ext>
            </a:extLst>
          </p:cNvPr>
          <p:cNvSpPr txBox="1"/>
          <p:nvPr/>
        </p:nvSpPr>
        <p:spPr>
          <a:xfrm>
            <a:off x="217561" y="1425420"/>
            <a:ext cx="4586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Obiectiv</a:t>
            </a:r>
            <a:r>
              <a:rPr lang="en-US" dirty="0">
                <a:solidFill>
                  <a:schemeClr val="bg1"/>
                </a:solidFill>
              </a:rPr>
              <a:t>: </a:t>
            </a:r>
            <a:r>
              <a:rPr lang="en-US" sz="1400" dirty="0" err="1">
                <a:solidFill>
                  <a:schemeClr val="bg1"/>
                </a:solidFill>
              </a:rPr>
              <a:t>Verifica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daca</a:t>
            </a:r>
            <a:r>
              <a:rPr lang="en-US" sz="1400" dirty="0">
                <a:solidFill>
                  <a:schemeClr val="bg1"/>
                </a:solidFill>
              </a:rPr>
              <a:t> user-ul </a:t>
            </a:r>
            <a:r>
              <a:rPr lang="en-US" sz="1400" dirty="0" err="1">
                <a:solidFill>
                  <a:schemeClr val="bg1"/>
                </a:solidFill>
              </a:rPr>
              <a:t>isi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poate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creea</a:t>
            </a:r>
            <a:r>
              <a:rPr lang="en-US" sz="1400" dirty="0">
                <a:solidFill>
                  <a:schemeClr val="bg1"/>
                </a:solidFill>
              </a:rPr>
              <a:t> un </a:t>
            </a:r>
            <a:r>
              <a:rPr lang="en-US" sz="1400" dirty="0" err="1">
                <a:solidFill>
                  <a:schemeClr val="bg1"/>
                </a:solidFill>
              </a:rPr>
              <a:t>cont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nou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83CD4D-8197-49B3-9FA5-5F32A1B47579}"/>
              </a:ext>
            </a:extLst>
          </p:cNvPr>
          <p:cNvSpPr txBox="1"/>
          <p:nvPr/>
        </p:nvSpPr>
        <p:spPr>
          <a:xfrm>
            <a:off x="217561" y="2154159"/>
            <a:ext cx="1359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Preconditii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B678DB-2CE8-4D57-88F8-F51502BAA711}"/>
              </a:ext>
            </a:extLst>
          </p:cNvPr>
          <p:cNvSpPr txBox="1"/>
          <p:nvPr/>
        </p:nvSpPr>
        <p:spPr>
          <a:xfrm>
            <a:off x="217561" y="2524028"/>
            <a:ext cx="38419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Browser-ul </a:t>
            </a:r>
            <a:r>
              <a:rPr lang="en-US" sz="1400" dirty="0" err="1">
                <a:solidFill>
                  <a:schemeClr val="bg1"/>
                </a:solidFill>
              </a:rPr>
              <a:t>este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deschis</a:t>
            </a:r>
            <a:r>
              <a:rPr lang="en-US" sz="1400" dirty="0">
                <a:solidFill>
                  <a:schemeClr val="bg1"/>
                </a:solidFill>
              </a:rPr>
              <a:t> pe </a:t>
            </a:r>
            <a:r>
              <a:rPr lang="en-US" sz="1400" dirty="0" err="1">
                <a:solidFill>
                  <a:schemeClr val="bg1"/>
                </a:solidFill>
              </a:rPr>
              <a:t>pagina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thinking-tester-contact-list.herokuapp.com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87A4F8-967D-4BAB-9A22-27163A73A860}"/>
              </a:ext>
            </a:extLst>
          </p:cNvPr>
          <p:cNvSpPr txBox="1"/>
          <p:nvPr/>
        </p:nvSpPr>
        <p:spPr>
          <a:xfrm>
            <a:off x="5141640" y="1969492"/>
            <a:ext cx="34978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Prin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urmatoarele</a:t>
            </a:r>
            <a:r>
              <a:rPr lang="en-US" sz="1400" dirty="0">
                <a:solidFill>
                  <a:schemeClr val="bg1"/>
                </a:solidFill>
              </a:rPr>
              <a:t> teste o </a:t>
            </a:r>
            <a:r>
              <a:rPr lang="en-US" sz="1400" dirty="0" err="1">
                <a:solidFill>
                  <a:schemeClr val="bg1"/>
                </a:solidFill>
              </a:rPr>
              <a:t>sa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trecem</a:t>
            </a:r>
            <a:r>
              <a:rPr lang="en-US" sz="1400" dirty="0">
                <a:solidFill>
                  <a:schemeClr val="bg1"/>
                </a:solidFill>
              </a:rPr>
              <a:t> un pic </a:t>
            </a:r>
            <a:r>
              <a:rPr lang="en-US" sz="1400" dirty="0" err="1">
                <a:solidFill>
                  <a:schemeClr val="bg1"/>
                </a:solidFill>
              </a:rPr>
              <a:t>mai</a:t>
            </a:r>
            <a:r>
              <a:rPr lang="en-US" sz="1400" dirty="0">
                <a:solidFill>
                  <a:schemeClr val="bg1"/>
                </a:solidFill>
              </a:rPr>
              <a:t> rapid </a:t>
            </a:r>
            <a:r>
              <a:rPr lang="en-US" sz="1400" dirty="0" err="1">
                <a:solidFill>
                  <a:schemeClr val="bg1"/>
                </a:solidFill>
              </a:rPr>
              <a:t>deoarece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suntem</a:t>
            </a:r>
            <a:r>
              <a:rPr lang="en-US" sz="1400" dirty="0">
                <a:solidFill>
                  <a:schemeClr val="bg1"/>
                </a:solidFill>
              </a:rPr>
              <a:t> pe </a:t>
            </a:r>
            <a:r>
              <a:rPr lang="en-US" sz="1400" dirty="0" err="1">
                <a:solidFill>
                  <a:schemeClr val="bg1"/>
                </a:solidFill>
              </a:rPr>
              <a:t>graba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adica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daca</a:t>
            </a:r>
            <a:r>
              <a:rPr lang="en-US" sz="1400" dirty="0">
                <a:solidFill>
                  <a:schemeClr val="bg1"/>
                </a:solidFill>
              </a:rPr>
              <a:t> nu ma </a:t>
            </a:r>
            <a:r>
              <a:rPr lang="en-US" sz="1400" dirty="0" err="1">
                <a:solidFill>
                  <a:schemeClr val="bg1"/>
                </a:solidFill>
              </a:rPr>
              <a:t>incadrez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iti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prezint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acest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proiect</a:t>
            </a:r>
            <a:r>
              <a:rPr lang="en-US" sz="1400" dirty="0">
                <a:solidFill>
                  <a:schemeClr val="bg1"/>
                </a:solidFill>
              </a:rPr>
              <a:t> in 15 minute nu se </a:t>
            </a:r>
            <a:r>
              <a:rPr lang="en-US" sz="1400" dirty="0" err="1">
                <a:solidFill>
                  <a:schemeClr val="bg1"/>
                </a:solidFill>
              </a:rPr>
              <a:t>mai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ia</a:t>
            </a:r>
            <a:r>
              <a:rPr lang="en-US" sz="1400" dirty="0">
                <a:solidFill>
                  <a:schemeClr val="bg1"/>
                </a:solidFill>
              </a:rPr>
              <a:t> nota </a:t>
            </a:r>
            <a:r>
              <a:rPr lang="en-US" sz="1400" dirty="0" err="1">
                <a:solidFill>
                  <a:schemeClr val="bg1"/>
                </a:solidFill>
              </a:rPr>
              <a:t>buna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83C4B6-8010-4EC2-BD8B-45E30512FDC3}"/>
              </a:ext>
            </a:extLst>
          </p:cNvPr>
          <p:cNvSpPr txBox="1"/>
          <p:nvPr/>
        </p:nvSpPr>
        <p:spPr>
          <a:xfrm>
            <a:off x="217561" y="3136612"/>
            <a:ext cx="1359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Test Steps: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03690A-E431-4E97-B863-1FAB26971ACE}"/>
              </a:ext>
            </a:extLst>
          </p:cNvPr>
          <p:cNvSpPr txBox="1"/>
          <p:nvPr/>
        </p:nvSpPr>
        <p:spPr>
          <a:xfrm>
            <a:off x="217561" y="3428999"/>
            <a:ext cx="384190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Click pe </a:t>
            </a:r>
            <a:r>
              <a:rPr lang="en-US" sz="1400" dirty="0" err="1">
                <a:solidFill>
                  <a:schemeClr val="bg1"/>
                </a:solidFill>
              </a:rPr>
              <a:t>butonul</a:t>
            </a:r>
            <a:r>
              <a:rPr lang="en-US" sz="1400" dirty="0">
                <a:solidFill>
                  <a:schemeClr val="bg1"/>
                </a:solidFill>
              </a:rPr>
              <a:t> de “Sign up” de pe </a:t>
            </a:r>
            <a:r>
              <a:rPr lang="en-US" sz="1400" dirty="0" err="1">
                <a:solidFill>
                  <a:schemeClr val="bg1"/>
                </a:solidFill>
              </a:rPr>
              <a:t>pagina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Introduce </a:t>
            </a:r>
            <a:r>
              <a:rPr lang="en-US" sz="1400" dirty="0" err="1">
                <a:solidFill>
                  <a:schemeClr val="bg1"/>
                </a:solidFill>
              </a:rPr>
              <a:t>datele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dorite</a:t>
            </a:r>
            <a:r>
              <a:rPr lang="en-US" sz="1400" dirty="0">
                <a:solidFill>
                  <a:schemeClr val="bg1"/>
                </a:solidFill>
              </a:rPr>
              <a:t>(</a:t>
            </a:r>
            <a:r>
              <a:rPr lang="en-US" sz="1400" dirty="0" err="1">
                <a:solidFill>
                  <a:schemeClr val="bg1"/>
                </a:solidFill>
              </a:rPr>
              <a:t>aici</a:t>
            </a:r>
            <a:r>
              <a:rPr lang="en-US" sz="1400" dirty="0">
                <a:solidFill>
                  <a:schemeClr val="bg1"/>
                </a:solidFill>
              </a:rPr>
              <a:t> le </a:t>
            </a:r>
            <a:r>
              <a:rPr lang="en-US" sz="1400" dirty="0" err="1">
                <a:solidFill>
                  <a:schemeClr val="bg1"/>
                </a:solidFill>
              </a:rPr>
              <a:t>avem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prestabilite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deja</a:t>
            </a:r>
            <a:r>
              <a:rPr lang="en-US" sz="1400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Apasa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butonul</a:t>
            </a:r>
            <a:r>
              <a:rPr lang="en-US" sz="1400" dirty="0">
                <a:solidFill>
                  <a:schemeClr val="bg1"/>
                </a:solidFill>
              </a:rPr>
              <a:t>  “Submit” </a:t>
            </a:r>
            <a:r>
              <a:rPr lang="en-US" sz="1400" dirty="0" err="1">
                <a:solidFill>
                  <a:schemeClr val="bg1"/>
                </a:solidFill>
              </a:rPr>
              <a:t>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asteapta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creearea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contului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DA7DF5-4B96-427A-8225-87B732F88CDE}"/>
              </a:ext>
            </a:extLst>
          </p:cNvPr>
          <p:cNvSpPr txBox="1"/>
          <p:nvPr/>
        </p:nvSpPr>
        <p:spPr>
          <a:xfrm>
            <a:off x="167820" y="4840366"/>
            <a:ext cx="2819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Ce </a:t>
            </a:r>
            <a:r>
              <a:rPr lang="en-US" dirty="0" err="1">
                <a:solidFill>
                  <a:schemeClr val="bg1"/>
                </a:solidFill>
              </a:rPr>
              <a:t>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trebuii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sa</a:t>
            </a:r>
            <a:r>
              <a:rPr lang="en-US" dirty="0">
                <a:solidFill>
                  <a:schemeClr val="bg1"/>
                </a:solidFill>
              </a:rPr>
              <a:t> se </a:t>
            </a:r>
            <a:r>
              <a:rPr lang="en-US" dirty="0" err="1">
                <a:solidFill>
                  <a:schemeClr val="bg1"/>
                </a:solidFill>
              </a:rPr>
              <a:t>intample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CACBC4-C441-4319-A811-7CD4079D583E}"/>
              </a:ext>
            </a:extLst>
          </p:cNvPr>
          <p:cNvSpPr txBox="1"/>
          <p:nvPr/>
        </p:nvSpPr>
        <p:spPr>
          <a:xfrm>
            <a:off x="0" y="5143737"/>
            <a:ext cx="3841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User-ul </a:t>
            </a:r>
            <a:r>
              <a:rPr lang="en-US" sz="1400" dirty="0" err="1">
                <a:solidFill>
                  <a:schemeClr val="bg1"/>
                </a:solidFill>
              </a:rPr>
              <a:t>isi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creeaza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contul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este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redirectionat</a:t>
            </a:r>
            <a:r>
              <a:rPr lang="en-US" sz="1400" dirty="0">
                <a:solidFill>
                  <a:schemeClr val="bg1"/>
                </a:solidFill>
              </a:rPr>
              <a:t> la </a:t>
            </a:r>
            <a:r>
              <a:rPr lang="en-US" sz="1400" dirty="0" err="1">
                <a:solidFill>
                  <a:schemeClr val="bg1"/>
                </a:solidFill>
              </a:rPr>
              <a:t>pagina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unde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isi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adauga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contacte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3425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F4F738-1ADE-41B3-9D0E-546D4327E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238500" y="404934"/>
            <a:ext cx="5715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solidFill>
                  <a:schemeClr val="bg1"/>
                </a:solidFill>
              </a:rPr>
              <a:t>TestCase</a:t>
            </a:r>
            <a:r>
              <a:rPr lang="en-US" sz="4400" dirty="0">
                <a:solidFill>
                  <a:schemeClr val="bg1"/>
                </a:solidFill>
              </a:rPr>
              <a:t> ID: tc_auto_02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528484-3F9F-4296-A9F2-C29E89DF8E85}"/>
              </a:ext>
            </a:extLst>
          </p:cNvPr>
          <p:cNvSpPr txBox="1"/>
          <p:nvPr/>
        </p:nvSpPr>
        <p:spPr>
          <a:xfrm>
            <a:off x="167820" y="1425542"/>
            <a:ext cx="527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Obiectiv</a:t>
            </a:r>
            <a:r>
              <a:rPr lang="en-US" dirty="0">
                <a:solidFill>
                  <a:schemeClr val="bg1"/>
                </a:solidFill>
              </a:rPr>
              <a:t>: </a:t>
            </a:r>
            <a:r>
              <a:rPr lang="en-US" sz="1400" dirty="0" err="1">
                <a:solidFill>
                  <a:schemeClr val="bg1"/>
                </a:solidFill>
              </a:rPr>
              <a:t>Verifica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daca</a:t>
            </a:r>
            <a:r>
              <a:rPr lang="en-US" sz="1400" dirty="0">
                <a:solidFill>
                  <a:schemeClr val="bg1"/>
                </a:solidFill>
              </a:rPr>
              <a:t> user-ul se </a:t>
            </a:r>
            <a:r>
              <a:rPr lang="en-US" sz="1400" dirty="0" err="1">
                <a:solidFill>
                  <a:schemeClr val="bg1"/>
                </a:solidFill>
              </a:rPr>
              <a:t>poate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loga</a:t>
            </a:r>
            <a:r>
              <a:rPr lang="en-US" sz="1400" dirty="0">
                <a:solidFill>
                  <a:schemeClr val="bg1"/>
                </a:solidFill>
              </a:rPr>
              <a:t> cu </a:t>
            </a:r>
            <a:r>
              <a:rPr lang="en-US" sz="1400" dirty="0" err="1">
                <a:solidFill>
                  <a:schemeClr val="bg1"/>
                </a:solidFill>
              </a:rPr>
              <a:t>contul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creeat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83CD4D-8197-49B3-9FA5-5F32A1B47579}"/>
              </a:ext>
            </a:extLst>
          </p:cNvPr>
          <p:cNvSpPr txBox="1"/>
          <p:nvPr/>
        </p:nvSpPr>
        <p:spPr>
          <a:xfrm>
            <a:off x="217561" y="2154159"/>
            <a:ext cx="1359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Preconditii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B678DB-2CE8-4D57-88F8-F51502BAA711}"/>
              </a:ext>
            </a:extLst>
          </p:cNvPr>
          <p:cNvSpPr txBox="1"/>
          <p:nvPr/>
        </p:nvSpPr>
        <p:spPr>
          <a:xfrm>
            <a:off x="217561" y="2524028"/>
            <a:ext cx="38419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Browser-ul </a:t>
            </a:r>
            <a:r>
              <a:rPr lang="en-US" sz="1400" dirty="0" err="1">
                <a:solidFill>
                  <a:schemeClr val="bg1"/>
                </a:solidFill>
              </a:rPr>
              <a:t>este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deschis</a:t>
            </a:r>
            <a:r>
              <a:rPr lang="en-US" sz="1400" dirty="0">
                <a:solidFill>
                  <a:schemeClr val="bg1"/>
                </a:solidFill>
              </a:rPr>
              <a:t> pe </a:t>
            </a:r>
            <a:r>
              <a:rPr lang="en-US" sz="1400" dirty="0" err="1">
                <a:solidFill>
                  <a:schemeClr val="bg1"/>
                </a:solidFill>
              </a:rPr>
              <a:t>pagina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thinking-tester-contact-list.herokuapp.com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87A4F8-967D-4BAB-9A22-27163A73A860}"/>
              </a:ext>
            </a:extLst>
          </p:cNvPr>
          <p:cNvSpPr txBox="1"/>
          <p:nvPr/>
        </p:nvSpPr>
        <p:spPr>
          <a:xfrm>
            <a:off x="9769623" y="635765"/>
            <a:ext cx="576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2/5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83C4B6-8010-4EC2-BD8B-45E30512FDC3}"/>
              </a:ext>
            </a:extLst>
          </p:cNvPr>
          <p:cNvSpPr txBox="1"/>
          <p:nvPr/>
        </p:nvSpPr>
        <p:spPr>
          <a:xfrm>
            <a:off x="217561" y="3136612"/>
            <a:ext cx="1359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Test Steps: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03690A-E431-4E97-B863-1FAB26971ACE}"/>
              </a:ext>
            </a:extLst>
          </p:cNvPr>
          <p:cNvSpPr txBox="1"/>
          <p:nvPr/>
        </p:nvSpPr>
        <p:spPr>
          <a:xfrm>
            <a:off x="217561" y="3428999"/>
            <a:ext cx="38419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Introduce </a:t>
            </a:r>
            <a:r>
              <a:rPr lang="en-US" sz="1400" dirty="0" err="1">
                <a:solidFill>
                  <a:schemeClr val="bg1"/>
                </a:solidFill>
              </a:rPr>
              <a:t>datele</a:t>
            </a:r>
            <a:r>
              <a:rPr lang="en-US" sz="1400" dirty="0">
                <a:solidFill>
                  <a:schemeClr val="bg1"/>
                </a:solidFill>
              </a:rPr>
              <a:t> de login (</a:t>
            </a:r>
            <a:r>
              <a:rPr lang="en-US" sz="1400" dirty="0" err="1">
                <a:solidFill>
                  <a:schemeClr val="bg1"/>
                </a:solidFill>
              </a:rPr>
              <a:t>chiar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cele</a:t>
            </a:r>
            <a:r>
              <a:rPr lang="en-US" sz="1400" dirty="0">
                <a:solidFill>
                  <a:schemeClr val="bg1"/>
                </a:solidFill>
              </a:rPr>
              <a:t> de </a:t>
            </a:r>
            <a:r>
              <a:rPr lang="en-US" sz="1400" dirty="0" err="1">
                <a:solidFill>
                  <a:schemeClr val="bg1"/>
                </a:solidFill>
              </a:rPr>
              <a:t>abia</a:t>
            </a:r>
            <a:r>
              <a:rPr lang="en-US" sz="1400" dirty="0">
                <a:solidFill>
                  <a:schemeClr val="bg1"/>
                </a:solidFill>
              </a:rPr>
              <a:t> le-am </a:t>
            </a:r>
            <a:r>
              <a:rPr lang="en-US" sz="1400" dirty="0" err="1">
                <a:solidFill>
                  <a:schemeClr val="bg1"/>
                </a:solidFill>
              </a:rPr>
              <a:t>folosit</a:t>
            </a:r>
            <a:r>
              <a:rPr lang="en-US" sz="1400" dirty="0">
                <a:solidFill>
                  <a:schemeClr val="bg1"/>
                </a:solidFill>
              </a:rPr>
              <a:t> la signup)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Apasa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butonul</a:t>
            </a:r>
            <a:r>
              <a:rPr lang="en-US" sz="1400" dirty="0">
                <a:solidFill>
                  <a:schemeClr val="bg1"/>
                </a:solidFill>
              </a:rPr>
              <a:t>  “Submit”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DA7DF5-4B96-427A-8225-87B732F88CDE}"/>
              </a:ext>
            </a:extLst>
          </p:cNvPr>
          <p:cNvSpPr txBox="1"/>
          <p:nvPr/>
        </p:nvSpPr>
        <p:spPr>
          <a:xfrm>
            <a:off x="167820" y="4840366"/>
            <a:ext cx="2819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Ce </a:t>
            </a:r>
            <a:r>
              <a:rPr lang="en-US" dirty="0" err="1">
                <a:solidFill>
                  <a:schemeClr val="bg1"/>
                </a:solidFill>
              </a:rPr>
              <a:t>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trebuii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sa</a:t>
            </a:r>
            <a:r>
              <a:rPr lang="en-US" dirty="0">
                <a:solidFill>
                  <a:schemeClr val="bg1"/>
                </a:solidFill>
              </a:rPr>
              <a:t> se </a:t>
            </a:r>
            <a:r>
              <a:rPr lang="en-US" dirty="0" err="1">
                <a:solidFill>
                  <a:schemeClr val="bg1"/>
                </a:solidFill>
              </a:rPr>
              <a:t>intample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CACBC4-C441-4319-A811-7CD4079D583E}"/>
              </a:ext>
            </a:extLst>
          </p:cNvPr>
          <p:cNvSpPr txBox="1"/>
          <p:nvPr/>
        </p:nvSpPr>
        <p:spPr>
          <a:xfrm>
            <a:off x="0" y="5143737"/>
            <a:ext cx="3841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User-ul se </a:t>
            </a:r>
            <a:r>
              <a:rPr lang="en-US" sz="1400" dirty="0" err="1">
                <a:solidFill>
                  <a:schemeClr val="bg1"/>
                </a:solidFill>
              </a:rPr>
              <a:t>logheaza</a:t>
            </a:r>
            <a:r>
              <a:rPr lang="en-US" sz="1400" dirty="0">
                <a:solidFill>
                  <a:schemeClr val="bg1"/>
                </a:solidFill>
              </a:rPr>
              <a:t> cu </a:t>
            </a:r>
            <a:r>
              <a:rPr lang="en-US" sz="1400" dirty="0" err="1">
                <a:solidFill>
                  <a:schemeClr val="bg1"/>
                </a:solidFill>
              </a:rPr>
              <a:t>contul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creat</a:t>
            </a:r>
            <a:r>
              <a:rPr lang="en-US" sz="1400" dirty="0">
                <a:solidFill>
                  <a:schemeClr val="bg1"/>
                </a:solidFill>
              </a:rPr>
              <a:t> anterior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75DA1C-467F-4FBA-8BDD-019277CFD9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5410" y="2302107"/>
            <a:ext cx="3676152" cy="873653"/>
          </a:xfrm>
          <a:prstGeom prst="rect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401421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F4F738-1ADE-41B3-9D0E-546D4327E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238500" y="404934"/>
            <a:ext cx="5715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solidFill>
                  <a:schemeClr val="bg1"/>
                </a:solidFill>
              </a:rPr>
              <a:t>TestCase</a:t>
            </a:r>
            <a:r>
              <a:rPr lang="en-US" sz="4400" dirty="0">
                <a:solidFill>
                  <a:schemeClr val="bg1"/>
                </a:solidFill>
              </a:rPr>
              <a:t> ID: tc_auto_03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528484-3F9F-4296-A9F2-C29E89DF8E85}"/>
              </a:ext>
            </a:extLst>
          </p:cNvPr>
          <p:cNvSpPr txBox="1"/>
          <p:nvPr/>
        </p:nvSpPr>
        <p:spPr>
          <a:xfrm>
            <a:off x="167820" y="1425542"/>
            <a:ext cx="527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Obiectiv</a:t>
            </a:r>
            <a:r>
              <a:rPr lang="en-US" dirty="0">
                <a:solidFill>
                  <a:schemeClr val="bg1"/>
                </a:solidFill>
              </a:rPr>
              <a:t>: </a:t>
            </a:r>
            <a:r>
              <a:rPr lang="en-US" sz="1400" dirty="0" err="1">
                <a:solidFill>
                  <a:schemeClr val="bg1"/>
                </a:solidFill>
              </a:rPr>
              <a:t>Creearea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unui</a:t>
            </a:r>
            <a:r>
              <a:rPr lang="en-US" sz="1400" dirty="0">
                <a:solidFill>
                  <a:schemeClr val="bg1"/>
                </a:solidFill>
              </a:rPr>
              <a:t> contact </a:t>
            </a:r>
            <a:r>
              <a:rPr lang="en-US" sz="1400" dirty="0" err="1">
                <a:solidFill>
                  <a:schemeClr val="bg1"/>
                </a:solidFill>
              </a:rPr>
              <a:t>nou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83CD4D-8197-49B3-9FA5-5F32A1B47579}"/>
              </a:ext>
            </a:extLst>
          </p:cNvPr>
          <p:cNvSpPr txBox="1"/>
          <p:nvPr/>
        </p:nvSpPr>
        <p:spPr>
          <a:xfrm>
            <a:off x="217561" y="2154159"/>
            <a:ext cx="1359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Preconditii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B678DB-2CE8-4D57-88F8-F51502BAA711}"/>
              </a:ext>
            </a:extLst>
          </p:cNvPr>
          <p:cNvSpPr txBox="1"/>
          <p:nvPr/>
        </p:nvSpPr>
        <p:spPr>
          <a:xfrm>
            <a:off x="217561" y="2524028"/>
            <a:ext cx="38419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Browser-ul </a:t>
            </a:r>
            <a:r>
              <a:rPr lang="en-US" sz="1400" dirty="0" err="1">
                <a:solidFill>
                  <a:schemeClr val="bg1"/>
                </a:solidFill>
              </a:rPr>
              <a:t>este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deschis</a:t>
            </a:r>
            <a:r>
              <a:rPr lang="en-US" sz="1400" dirty="0">
                <a:solidFill>
                  <a:schemeClr val="bg1"/>
                </a:solidFill>
              </a:rPr>
              <a:t> pe </a:t>
            </a:r>
            <a:r>
              <a:rPr lang="en-US" sz="1400" dirty="0" err="1">
                <a:solidFill>
                  <a:schemeClr val="bg1"/>
                </a:solidFill>
              </a:rPr>
              <a:t>pagina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thinking-tester-contact-list.herokuapp.com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87A4F8-967D-4BAB-9A22-27163A73A860}"/>
              </a:ext>
            </a:extLst>
          </p:cNvPr>
          <p:cNvSpPr txBox="1"/>
          <p:nvPr/>
        </p:nvSpPr>
        <p:spPr>
          <a:xfrm>
            <a:off x="9769623" y="635765"/>
            <a:ext cx="576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3/5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83C4B6-8010-4EC2-BD8B-45E30512FDC3}"/>
              </a:ext>
            </a:extLst>
          </p:cNvPr>
          <p:cNvSpPr txBox="1"/>
          <p:nvPr/>
        </p:nvSpPr>
        <p:spPr>
          <a:xfrm>
            <a:off x="217561" y="3136612"/>
            <a:ext cx="1359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Test Steps: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03690A-E431-4E97-B863-1FAB26971ACE}"/>
              </a:ext>
            </a:extLst>
          </p:cNvPr>
          <p:cNvSpPr txBox="1"/>
          <p:nvPr/>
        </p:nvSpPr>
        <p:spPr>
          <a:xfrm>
            <a:off x="217561" y="3428999"/>
            <a:ext cx="38419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Login cu </a:t>
            </a:r>
            <a:r>
              <a:rPr lang="en-US" sz="1400" dirty="0" err="1">
                <a:solidFill>
                  <a:schemeClr val="bg1"/>
                </a:solidFill>
              </a:rPr>
              <a:t>datele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folosite</a:t>
            </a:r>
            <a:r>
              <a:rPr lang="en-US" sz="1400" dirty="0">
                <a:solidFill>
                  <a:schemeClr val="bg1"/>
                </a:solidFill>
              </a:rPr>
              <a:t> anterior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Apasarea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butonului</a:t>
            </a:r>
            <a:r>
              <a:rPr lang="en-US" sz="1400" dirty="0">
                <a:solidFill>
                  <a:schemeClr val="bg1"/>
                </a:solidFill>
              </a:rPr>
              <a:t> de “Add a New Contact”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Completarea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campurilor</a:t>
            </a:r>
            <a:r>
              <a:rPr lang="en-US" sz="1400" dirty="0">
                <a:solidFill>
                  <a:schemeClr val="bg1"/>
                </a:solidFill>
              </a:rPr>
              <a:t> cu 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Apasarea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butonului</a:t>
            </a:r>
            <a:r>
              <a:rPr lang="en-US" sz="1400" dirty="0">
                <a:solidFill>
                  <a:schemeClr val="bg1"/>
                </a:solidFill>
              </a:rPr>
              <a:t> de “Submit”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DA7DF5-4B96-427A-8225-87B732F88CDE}"/>
              </a:ext>
            </a:extLst>
          </p:cNvPr>
          <p:cNvSpPr txBox="1"/>
          <p:nvPr/>
        </p:nvSpPr>
        <p:spPr>
          <a:xfrm>
            <a:off x="167820" y="4840366"/>
            <a:ext cx="2819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Ce </a:t>
            </a:r>
            <a:r>
              <a:rPr lang="en-US" dirty="0" err="1">
                <a:solidFill>
                  <a:schemeClr val="bg1"/>
                </a:solidFill>
              </a:rPr>
              <a:t>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trebuii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sa</a:t>
            </a:r>
            <a:r>
              <a:rPr lang="en-US" dirty="0">
                <a:solidFill>
                  <a:schemeClr val="bg1"/>
                </a:solidFill>
              </a:rPr>
              <a:t> se </a:t>
            </a:r>
            <a:r>
              <a:rPr lang="en-US" dirty="0" err="1">
                <a:solidFill>
                  <a:schemeClr val="bg1"/>
                </a:solidFill>
              </a:rPr>
              <a:t>intample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CACBC4-C441-4319-A811-7CD4079D583E}"/>
              </a:ext>
            </a:extLst>
          </p:cNvPr>
          <p:cNvSpPr txBox="1"/>
          <p:nvPr/>
        </p:nvSpPr>
        <p:spPr>
          <a:xfrm>
            <a:off x="0" y="5143737"/>
            <a:ext cx="38419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User-ul </a:t>
            </a:r>
            <a:r>
              <a:rPr lang="en-US" sz="1400" dirty="0" err="1">
                <a:solidFill>
                  <a:schemeClr val="bg1"/>
                </a:solidFill>
              </a:rPr>
              <a:t>dupa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loghare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poate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creea</a:t>
            </a:r>
            <a:r>
              <a:rPr lang="en-US" sz="1400" dirty="0">
                <a:solidFill>
                  <a:schemeClr val="bg1"/>
                </a:solidFill>
              </a:rPr>
              <a:t> un </a:t>
            </a:r>
            <a:r>
              <a:rPr lang="en-US" sz="1400" dirty="0" err="1">
                <a:solidFill>
                  <a:schemeClr val="bg1"/>
                </a:solidFill>
              </a:rPr>
              <a:t>nou</a:t>
            </a:r>
            <a:r>
              <a:rPr lang="en-US" sz="1400" dirty="0">
                <a:solidFill>
                  <a:schemeClr val="bg1"/>
                </a:solidFill>
              </a:rPr>
              <a:t> contact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User-ul </a:t>
            </a:r>
            <a:r>
              <a:rPr lang="en-US" sz="1400" dirty="0" err="1">
                <a:solidFill>
                  <a:schemeClr val="bg1"/>
                </a:solidFill>
              </a:rPr>
              <a:t>creeaza</a:t>
            </a:r>
            <a:r>
              <a:rPr lang="en-US" sz="1400" dirty="0">
                <a:solidFill>
                  <a:schemeClr val="bg1"/>
                </a:solidFill>
              </a:rPr>
              <a:t> cu success un now contact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47458F-34F2-4C3F-A1B4-05C982D933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3292" y="2485892"/>
            <a:ext cx="4258269" cy="943107"/>
          </a:xfrm>
          <a:prstGeom prst="rect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840754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F4F738-1ADE-41B3-9D0E-546D4327E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238500" y="404934"/>
            <a:ext cx="5715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solidFill>
                  <a:schemeClr val="bg1"/>
                </a:solidFill>
              </a:rPr>
              <a:t>TestCase</a:t>
            </a:r>
            <a:r>
              <a:rPr lang="en-US" sz="4400" dirty="0">
                <a:solidFill>
                  <a:schemeClr val="bg1"/>
                </a:solidFill>
              </a:rPr>
              <a:t> ID: tc_api_01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528484-3F9F-4296-A9F2-C29E89DF8E85}"/>
              </a:ext>
            </a:extLst>
          </p:cNvPr>
          <p:cNvSpPr txBox="1"/>
          <p:nvPr/>
        </p:nvSpPr>
        <p:spPr>
          <a:xfrm>
            <a:off x="167820" y="1425542"/>
            <a:ext cx="527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Obiectiv</a:t>
            </a:r>
            <a:r>
              <a:rPr lang="en-US" dirty="0">
                <a:solidFill>
                  <a:schemeClr val="bg1"/>
                </a:solidFill>
              </a:rPr>
              <a:t>: </a:t>
            </a:r>
            <a:r>
              <a:rPr lang="en-US" sz="1400" dirty="0" err="1">
                <a:solidFill>
                  <a:schemeClr val="bg1"/>
                </a:solidFill>
              </a:rPr>
              <a:t>Creearea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unui</a:t>
            </a:r>
            <a:r>
              <a:rPr lang="en-US" sz="1400" dirty="0">
                <a:solidFill>
                  <a:schemeClr val="bg1"/>
                </a:solidFill>
              </a:rPr>
              <a:t> contact </a:t>
            </a:r>
            <a:r>
              <a:rPr lang="en-US" sz="1400" dirty="0" err="1">
                <a:solidFill>
                  <a:schemeClr val="bg1"/>
                </a:solidFill>
              </a:rPr>
              <a:t>nou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folosind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cereri</a:t>
            </a:r>
            <a:r>
              <a:rPr lang="en-US" sz="1400" dirty="0">
                <a:solidFill>
                  <a:schemeClr val="bg1"/>
                </a:solidFill>
              </a:rPr>
              <a:t> API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83CD4D-8197-49B3-9FA5-5F32A1B47579}"/>
              </a:ext>
            </a:extLst>
          </p:cNvPr>
          <p:cNvSpPr txBox="1"/>
          <p:nvPr/>
        </p:nvSpPr>
        <p:spPr>
          <a:xfrm>
            <a:off x="217561" y="2154159"/>
            <a:ext cx="1359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Preconditii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B678DB-2CE8-4D57-88F8-F51502BAA711}"/>
              </a:ext>
            </a:extLst>
          </p:cNvPr>
          <p:cNvSpPr txBox="1"/>
          <p:nvPr/>
        </p:nvSpPr>
        <p:spPr>
          <a:xfrm>
            <a:off x="217561" y="2524028"/>
            <a:ext cx="384190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API endpoint: https://thinking-tester-contact-list.herokuapp.com/contacts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User-ul are </a:t>
            </a:r>
            <a:r>
              <a:rPr lang="en-US" sz="1400" dirty="0" err="1">
                <a:solidFill>
                  <a:schemeClr val="bg1"/>
                </a:solidFill>
              </a:rPr>
              <a:t>credidentiale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valide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cand</a:t>
            </a:r>
            <a:r>
              <a:rPr lang="en-US" sz="1400" dirty="0">
                <a:solidFill>
                  <a:schemeClr val="bg1"/>
                </a:solidFill>
              </a:rPr>
              <a:t>  se </a:t>
            </a:r>
            <a:r>
              <a:rPr lang="en-US" sz="1400" dirty="0" err="1">
                <a:solidFill>
                  <a:schemeClr val="bg1"/>
                </a:solidFill>
              </a:rPr>
              <a:t>autentifica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87A4F8-967D-4BAB-9A22-27163A73A860}"/>
              </a:ext>
            </a:extLst>
          </p:cNvPr>
          <p:cNvSpPr txBox="1"/>
          <p:nvPr/>
        </p:nvSpPr>
        <p:spPr>
          <a:xfrm>
            <a:off x="9769623" y="635765"/>
            <a:ext cx="576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4/5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83C4B6-8010-4EC2-BD8B-45E30512FDC3}"/>
              </a:ext>
            </a:extLst>
          </p:cNvPr>
          <p:cNvSpPr txBox="1"/>
          <p:nvPr/>
        </p:nvSpPr>
        <p:spPr>
          <a:xfrm>
            <a:off x="217561" y="3471109"/>
            <a:ext cx="1359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Test Steps: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03690A-E431-4E97-B863-1FAB26971ACE}"/>
              </a:ext>
            </a:extLst>
          </p:cNvPr>
          <p:cNvSpPr txBox="1"/>
          <p:nvPr/>
        </p:nvSpPr>
        <p:spPr>
          <a:xfrm>
            <a:off x="217561" y="3717263"/>
            <a:ext cx="38419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Verificam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daca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autentificarea</a:t>
            </a:r>
            <a:r>
              <a:rPr lang="en-US" sz="1400" dirty="0">
                <a:solidFill>
                  <a:schemeClr val="bg1"/>
                </a:solidFill>
              </a:rPr>
              <a:t> a </a:t>
            </a:r>
            <a:r>
              <a:rPr lang="en-US" sz="1400" dirty="0" err="1">
                <a:solidFill>
                  <a:schemeClr val="bg1"/>
                </a:solidFill>
              </a:rPr>
              <a:t>reusit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Definim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datele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contactului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nou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Trimitem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cererea</a:t>
            </a:r>
            <a:r>
              <a:rPr lang="en-US" sz="1400" dirty="0">
                <a:solidFill>
                  <a:schemeClr val="bg1"/>
                </a:solidFill>
              </a:rPr>
              <a:t> “POST” </a:t>
            </a:r>
            <a:r>
              <a:rPr lang="en-US" sz="1400" dirty="0" err="1">
                <a:solidFill>
                  <a:schemeClr val="bg1"/>
                </a:solidFill>
              </a:rPr>
              <a:t>catre</a:t>
            </a:r>
            <a:r>
              <a:rPr lang="en-US" sz="1400" dirty="0">
                <a:solidFill>
                  <a:schemeClr val="bg1"/>
                </a:solidFill>
              </a:rPr>
              <a:t> API endpoint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DA7DF5-4B96-427A-8225-87B732F88CDE}"/>
              </a:ext>
            </a:extLst>
          </p:cNvPr>
          <p:cNvSpPr txBox="1"/>
          <p:nvPr/>
        </p:nvSpPr>
        <p:spPr>
          <a:xfrm>
            <a:off x="167820" y="4840366"/>
            <a:ext cx="2819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Ce </a:t>
            </a:r>
            <a:r>
              <a:rPr lang="en-US" dirty="0" err="1">
                <a:solidFill>
                  <a:schemeClr val="bg1"/>
                </a:solidFill>
              </a:rPr>
              <a:t>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trebuii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sa</a:t>
            </a:r>
            <a:r>
              <a:rPr lang="en-US" dirty="0">
                <a:solidFill>
                  <a:schemeClr val="bg1"/>
                </a:solidFill>
              </a:rPr>
              <a:t> se </a:t>
            </a:r>
            <a:r>
              <a:rPr lang="en-US" dirty="0" err="1">
                <a:solidFill>
                  <a:schemeClr val="bg1"/>
                </a:solidFill>
              </a:rPr>
              <a:t>intample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CACBC4-C441-4319-A811-7CD4079D583E}"/>
              </a:ext>
            </a:extLst>
          </p:cNvPr>
          <p:cNvSpPr txBox="1"/>
          <p:nvPr/>
        </p:nvSpPr>
        <p:spPr>
          <a:xfrm>
            <a:off x="167820" y="5170529"/>
            <a:ext cx="38419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Creearea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unui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nou</a:t>
            </a:r>
            <a:r>
              <a:rPr lang="en-US" sz="1400" dirty="0">
                <a:solidFill>
                  <a:schemeClr val="bg1"/>
                </a:solidFill>
              </a:rPr>
              <a:t> contact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Verificarea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raspunsului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dupa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folosirea</a:t>
            </a:r>
            <a:r>
              <a:rPr lang="en-US" sz="1400" dirty="0">
                <a:solidFill>
                  <a:schemeClr val="bg1"/>
                </a:solidFill>
              </a:rPr>
              <a:t> “POST” </a:t>
            </a:r>
            <a:r>
              <a:rPr lang="en-US" sz="1400" dirty="0" err="1">
                <a:solidFill>
                  <a:schemeClr val="bg1"/>
                </a:solidFill>
              </a:rPr>
              <a:t>sa</a:t>
            </a:r>
            <a:r>
              <a:rPr lang="en-US" sz="1400" dirty="0">
                <a:solidFill>
                  <a:schemeClr val="bg1"/>
                </a:solidFill>
              </a:rPr>
              <a:t> fie  201 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Dupa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autentificare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primim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si</a:t>
            </a:r>
            <a:r>
              <a:rPr lang="en-US" sz="1400" dirty="0">
                <a:solidFill>
                  <a:schemeClr val="bg1"/>
                </a:solidFill>
              </a:rPr>
              <a:t> bearer token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5DE44-6C1F-4CAE-91EF-3F76BDC665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1904" y="2908649"/>
            <a:ext cx="8248120" cy="1350113"/>
          </a:xfrm>
          <a:prstGeom prst="rect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416994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F4F738-1ADE-41B3-9D0E-546D4327E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238500" y="404934"/>
            <a:ext cx="5715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solidFill>
                  <a:schemeClr val="bg1"/>
                </a:solidFill>
              </a:rPr>
              <a:t>TestCase</a:t>
            </a:r>
            <a:r>
              <a:rPr lang="en-US" sz="4400" dirty="0">
                <a:solidFill>
                  <a:schemeClr val="bg1"/>
                </a:solidFill>
              </a:rPr>
              <a:t> ID: tc_api_02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528484-3F9F-4296-A9F2-C29E89DF8E85}"/>
              </a:ext>
            </a:extLst>
          </p:cNvPr>
          <p:cNvSpPr txBox="1"/>
          <p:nvPr/>
        </p:nvSpPr>
        <p:spPr>
          <a:xfrm>
            <a:off x="167820" y="1425542"/>
            <a:ext cx="527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Obiectiv</a:t>
            </a:r>
            <a:r>
              <a:rPr lang="en-US" dirty="0">
                <a:solidFill>
                  <a:schemeClr val="bg1"/>
                </a:solidFill>
              </a:rPr>
              <a:t>: </a:t>
            </a:r>
            <a:r>
              <a:rPr lang="en-US" sz="1400" dirty="0" err="1">
                <a:solidFill>
                  <a:schemeClr val="bg1"/>
                </a:solidFill>
              </a:rPr>
              <a:t>Creearea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unui</a:t>
            </a:r>
            <a:r>
              <a:rPr lang="en-US" sz="1400" dirty="0">
                <a:solidFill>
                  <a:schemeClr val="bg1"/>
                </a:solidFill>
              </a:rPr>
              <a:t> contact </a:t>
            </a:r>
            <a:r>
              <a:rPr lang="en-US" sz="1400" dirty="0" err="1">
                <a:solidFill>
                  <a:schemeClr val="bg1"/>
                </a:solidFill>
              </a:rPr>
              <a:t>nou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folosind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cereri</a:t>
            </a:r>
            <a:r>
              <a:rPr lang="en-US" sz="1400" dirty="0">
                <a:solidFill>
                  <a:schemeClr val="bg1"/>
                </a:solidFill>
              </a:rPr>
              <a:t> API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83CD4D-8197-49B3-9FA5-5F32A1B47579}"/>
              </a:ext>
            </a:extLst>
          </p:cNvPr>
          <p:cNvSpPr txBox="1"/>
          <p:nvPr/>
        </p:nvSpPr>
        <p:spPr>
          <a:xfrm>
            <a:off x="217561" y="2154159"/>
            <a:ext cx="1359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Preconditii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B678DB-2CE8-4D57-88F8-F51502BAA711}"/>
              </a:ext>
            </a:extLst>
          </p:cNvPr>
          <p:cNvSpPr txBox="1"/>
          <p:nvPr/>
        </p:nvSpPr>
        <p:spPr>
          <a:xfrm>
            <a:off x="217561" y="2524028"/>
            <a:ext cx="384190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API endpoint: https://thinking-tester-contact-list.herokuapp.com/contacts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User-ul are </a:t>
            </a:r>
            <a:r>
              <a:rPr lang="en-US" sz="1400" dirty="0" err="1">
                <a:solidFill>
                  <a:schemeClr val="bg1"/>
                </a:solidFill>
              </a:rPr>
              <a:t>credidentiale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valide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cand</a:t>
            </a:r>
            <a:r>
              <a:rPr lang="en-US" sz="1400" dirty="0">
                <a:solidFill>
                  <a:schemeClr val="bg1"/>
                </a:solidFill>
              </a:rPr>
              <a:t>  se </a:t>
            </a:r>
            <a:r>
              <a:rPr lang="en-US" sz="1400" dirty="0" err="1">
                <a:solidFill>
                  <a:schemeClr val="bg1"/>
                </a:solidFill>
              </a:rPr>
              <a:t>autentifica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Exista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cel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putin</a:t>
            </a:r>
            <a:r>
              <a:rPr lang="en-US" sz="1400" dirty="0">
                <a:solidFill>
                  <a:schemeClr val="bg1"/>
                </a:solidFill>
              </a:rPr>
              <a:t> un contact </a:t>
            </a:r>
            <a:r>
              <a:rPr lang="en-US" sz="1400" dirty="0" err="1">
                <a:solidFill>
                  <a:schemeClr val="bg1"/>
                </a:solidFill>
              </a:rPr>
              <a:t>creeat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deja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87A4F8-967D-4BAB-9A22-27163A73A860}"/>
              </a:ext>
            </a:extLst>
          </p:cNvPr>
          <p:cNvSpPr txBox="1"/>
          <p:nvPr/>
        </p:nvSpPr>
        <p:spPr>
          <a:xfrm>
            <a:off x="8953500" y="635765"/>
            <a:ext cx="1664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5/5 </a:t>
            </a:r>
            <a:r>
              <a:rPr lang="en-US" sz="1400" dirty="0" err="1">
                <a:solidFill>
                  <a:schemeClr val="bg1"/>
                </a:solidFill>
              </a:rPr>
              <a:t>ding,ding,ding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83C4B6-8010-4EC2-BD8B-45E30512FDC3}"/>
              </a:ext>
            </a:extLst>
          </p:cNvPr>
          <p:cNvSpPr txBox="1"/>
          <p:nvPr/>
        </p:nvSpPr>
        <p:spPr>
          <a:xfrm>
            <a:off x="167820" y="3644903"/>
            <a:ext cx="1359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Test Steps: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03690A-E431-4E97-B863-1FAB26971ACE}"/>
              </a:ext>
            </a:extLst>
          </p:cNvPr>
          <p:cNvSpPr txBox="1"/>
          <p:nvPr/>
        </p:nvSpPr>
        <p:spPr>
          <a:xfrm>
            <a:off x="167820" y="3957105"/>
            <a:ext cx="384190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Verificam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daca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autentificarea</a:t>
            </a:r>
            <a:r>
              <a:rPr lang="en-US" sz="1400" dirty="0">
                <a:solidFill>
                  <a:schemeClr val="bg1"/>
                </a:solidFill>
              </a:rPr>
              <a:t> a </a:t>
            </a:r>
            <a:r>
              <a:rPr lang="en-US" sz="1400" dirty="0" err="1">
                <a:solidFill>
                  <a:schemeClr val="bg1"/>
                </a:solidFill>
              </a:rPr>
              <a:t>reusit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Trimitem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cererea</a:t>
            </a:r>
            <a:r>
              <a:rPr lang="en-US" sz="1400" dirty="0">
                <a:solidFill>
                  <a:schemeClr val="bg1"/>
                </a:solidFill>
              </a:rPr>
              <a:t> “GET”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a </a:t>
            </a:r>
            <a:r>
              <a:rPr lang="en-US" sz="1400" dirty="0" err="1">
                <a:solidFill>
                  <a:schemeClr val="bg1"/>
                </a:solidFill>
              </a:rPr>
              <a:t>obtine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lista</a:t>
            </a:r>
            <a:r>
              <a:rPr lang="en-US" sz="1400" dirty="0">
                <a:solidFill>
                  <a:schemeClr val="bg1"/>
                </a:solidFill>
              </a:rPr>
              <a:t> de </a:t>
            </a:r>
            <a:r>
              <a:rPr lang="en-US" sz="1400" dirty="0" err="1">
                <a:solidFill>
                  <a:schemeClr val="bg1"/>
                </a:solidFill>
              </a:rPr>
              <a:t>contacte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Trimitem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cererea</a:t>
            </a:r>
            <a:r>
              <a:rPr lang="en-US" sz="1400" dirty="0">
                <a:solidFill>
                  <a:schemeClr val="bg1"/>
                </a:solidFill>
              </a:rPr>
              <a:t> “DELETE”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a </a:t>
            </a:r>
            <a:r>
              <a:rPr lang="en-US" sz="1400" dirty="0" err="1">
                <a:solidFill>
                  <a:schemeClr val="bg1"/>
                </a:solidFill>
              </a:rPr>
              <a:t>sterge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primul</a:t>
            </a:r>
            <a:r>
              <a:rPr lang="en-US" sz="1400" dirty="0">
                <a:solidFill>
                  <a:schemeClr val="bg1"/>
                </a:solidFill>
              </a:rPr>
              <a:t> contact din </a:t>
            </a:r>
            <a:r>
              <a:rPr lang="en-US" sz="1400" dirty="0" err="1">
                <a:solidFill>
                  <a:schemeClr val="bg1"/>
                </a:solidFill>
              </a:rPr>
              <a:t>lista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DA7DF5-4B96-427A-8225-87B732F88CDE}"/>
              </a:ext>
            </a:extLst>
          </p:cNvPr>
          <p:cNvSpPr txBox="1"/>
          <p:nvPr/>
        </p:nvSpPr>
        <p:spPr>
          <a:xfrm>
            <a:off x="167820" y="5062632"/>
            <a:ext cx="2819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Ce </a:t>
            </a:r>
            <a:r>
              <a:rPr lang="en-US" dirty="0" err="1">
                <a:solidFill>
                  <a:schemeClr val="bg1"/>
                </a:solidFill>
              </a:rPr>
              <a:t>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trebuii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sa</a:t>
            </a:r>
            <a:r>
              <a:rPr lang="en-US" dirty="0">
                <a:solidFill>
                  <a:schemeClr val="bg1"/>
                </a:solidFill>
              </a:rPr>
              <a:t> se </a:t>
            </a:r>
            <a:r>
              <a:rPr lang="en-US" dirty="0" err="1">
                <a:solidFill>
                  <a:schemeClr val="bg1"/>
                </a:solidFill>
              </a:rPr>
              <a:t>intample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CACBC4-C441-4319-A811-7CD4079D583E}"/>
              </a:ext>
            </a:extLst>
          </p:cNvPr>
          <p:cNvSpPr txBox="1"/>
          <p:nvPr/>
        </p:nvSpPr>
        <p:spPr>
          <a:xfrm>
            <a:off x="167820" y="5482556"/>
            <a:ext cx="38419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Stergerea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ultimului</a:t>
            </a:r>
            <a:r>
              <a:rPr lang="en-US" sz="1400" dirty="0">
                <a:solidFill>
                  <a:schemeClr val="bg1"/>
                </a:solidFill>
              </a:rPr>
              <a:t> contact </a:t>
            </a:r>
            <a:r>
              <a:rPr lang="en-US" sz="1400" dirty="0" err="1">
                <a:solidFill>
                  <a:schemeClr val="bg1"/>
                </a:solidFill>
              </a:rPr>
              <a:t>creat</a:t>
            </a:r>
            <a:r>
              <a:rPr lang="en-US" sz="1400" dirty="0">
                <a:solidFill>
                  <a:schemeClr val="bg1"/>
                </a:solidFill>
              </a:rPr>
              <a:t> din </a:t>
            </a:r>
            <a:r>
              <a:rPr lang="en-US" sz="1400" dirty="0" err="1">
                <a:solidFill>
                  <a:schemeClr val="bg1"/>
                </a:solidFill>
              </a:rPr>
              <a:t>lista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Verificarea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raspunsului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dupa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folosirea</a:t>
            </a:r>
            <a:r>
              <a:rPr lang="en-US" sz="1400" dirty="0">
                <a:solidFill>
                  <a:schemeClr val="bg1"/>
                </a:solidFill>
              </a:rPr>
              <a:t> “DELETE” </a:t>
            </a:r>
            <a:r>
              <a:rPr lang="en-US" sz="1400" dirty="0" err="1">
                <a:solidFill>
                  <a:schemeClr val="bg1"/>
                </a:solidFill>
              </a:rPr>
              <a:t>sa</a:t>
            </a:r>
            <a:r>
              <a:rPr lang="en-US" sz="1400" dirty="0">
                <a:solidFill>
                  <a:schemeClr val="bg1"/>
                </a:solidFill>
              </a:rPr>
              <a:t> fie  200 OK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1A1D4A-18B8-48D0-918B-FA64A22E2F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7389" y="3285253"/>
            <a:ext cx="7527050" cy="770631"/>
          </a:xfrm>
          <a:prstGeom prst="rect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0684161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F4F738-1ADE-41B3-9D0E-546D4327E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238500" y="404934"/>
            <a:ext cx="5715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solidFill>
                  <a:schemeClr val="bg1"/>
                </a:solidFill>
              </a:rPr>
              <a:t>TestCase</a:t>
            </a:r>
            <a:r>
              <a:rPr lang="en-US" sz="4400" dirty="0">
                <a:solidFill>
                  <a:schemeClr val="bg1"/>
                </a:solidFill>
              </a:rPr>
              <a:t> ID: tc.baza.01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528484-3F9F-4296-A9F2-C29E89DF8E85}"/>
              </a:ext>
            </a:extLst>
          </p:cNvPr>
          <p:cNvSpPr txBox="1"/>
          <p:nvPr/>
        </p:nvSpPr>
        <p:spPr>
          <a:xfrm>
            <a:off x="-21244380" y="1569289"/>
            <a:ext cx="527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Obiectiv</a:t>
            </a:r>
            <a:r>
              <a:rPr lang="en-US" dirty="0">
                <a:solidFill>
                  <a:schemeClr val="bg1"/>
                </a:solidFill>
              </a:rPr>
              <a:t>: </a:t>
            </a:r>
            <a:r>
              <a:rPr lang="en-US" sz="1400" dirty="0" err="1">
                <a:solidFill>
                  <a:schemeClr val="bg1"/>
                </a:solidFill>
              </a:rPr>
              <a:t>Creearea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unui</a:t>
            </a:r>
            <a:r>
              <a:rPr lang="en-US" sz="1400" dirty="0">
                <a:solidFill>
                  <a:schemeClr val="bg1"/>
                </a:solidFill>
              </a:rPr>
              <a:t> contact </a:t>
            </a:r>
            <a:r>
              <a:rPr lang="en-US" sz="1400" dirty="0" err="1">
                <a:solidFill>
                  <a:schemeClr val="bg1"/>
                </a:solidFill>
              </a:rPr>
              <a:t>nou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folosind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cereri</a:t>
            </a:r>
            <a:r>
              <a:rPr lang="en-US" sz="1400" dirty="0">
                <a:solidFill>
                  <a:schemeClr val="bg1"/>
                </a:solidFill>
              </a:rPr>
              <a:t> API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83CD4D-8197-49B3-9FA5-5F32A1B47579}"/>
              </a:ext>
            </a:extLst>
          </p:cNvPr>
          <p:cNvSpPr txBox="1"/>
          <p:nvPr/>
        </p:nvSpPr>
        <p:spPr>
          <a:xfrm>
            <a:off x="-21194639" y="2297906"/>
            <a:ext cx="1359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Preconditii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B678DB-2CE8-4D57-88F8-F51502BAA711}"/>
              </a:ext>
            </a:extLst>
          </p:cNvPr>
          <p:cNvSpPr txBox="1"/>
          <p:nvPr/>
        </p:nvSpPr>
        <p:spPr>
          <a:xfrm>
            <a:off x="-21194639" y="2667775"/>
            <a:ext cx="384190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API endpoint: https://thinking-tester-contact-list.herokuapp.com/contacts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User-ul are </a:t>
            </a:r>
            <a:r>
              <a:rPr lang="en-US" sz="1400" dirty="0" err="1">
                <a:solidFill>
                  <a:schemeClr val="bg1"/>
                </a:solidFill>
              </a:rPr>
              <a:t>credidentiale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valide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cand</a:t>
            </a:r>
            <a:r>
              <a:rPr lang="en-US" sz="1400" dirty="0">
                <a:solidFill>
                  <a:schemeClr val="bg1"/>
                </a:solidFill>
              </a:rPr>
              <a:t>  se </a:t>
            </a:r>
            <a:r>
              <a:rPr lang="en-US" sz="1400" dirty="0" err="1">
                <a:solidFill>
                  <a:schemeClr val="bg1"/>
                </a:solidFill>
              </a:rPr>
              <a:t>autentifica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Exista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cel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putin</a:t>
            </a:r>
            <a:r>
              <a:rPr lang="en-US" sz="1400" dirty="0">
                <a:solidFill>
                  <a:schemeClr val="bg1"/>
                </a:solidFill>
              </a:rPr>
              <a:t> un contact </a:t>
            </a:r>
            <a:r>
              <a:rPr lang="en-US" sz="1400" dirty="0" err="1">
                <a:solidFill>
                  <a:schemeClr val="bg1"/>
                </a:solidFill>
              </a:rPr>
              <a:t>creeat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deja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87A4F8-967D-4BAB-9A22-27163A73A860}"/>
              </a:ext>
            </a:extLst>
          </p:cNvPr>
          <p:cNvSpPr txBox="1"/>
          <p:nvPr/>
        </p:nvSpPr>
        <p:spPr>
          <a:xfrm>
            <a:off x="-12334875" y="-241512"/>
            <a:ext cx="1664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5/5 </a:t>
            </a:r>
            <a:r>
              <a:rPr lang="en-US" sz="1400" dirty="0" err="1">
                <a:solidFill>
                  <a:schemeClr val="bg1"/>
                </a:solidFill>
              </a:rPr>
              <a:t>ding,ding,ding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83C4B6-8010-4EC2-BD8B-45E30512FDC3}"/>
              </a:ext>
            </a:extLst>
          </p:cNvPr>
          <p:cNvSpPr txBox="1"/>
          <p:nvPr/>
        </p:nvSpPr>
        <p:spPr>
          <a:xfrm>
            <a:off x="-21244380" y="3788650"/>
            <a:ext cx="1359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Test Steps: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03690A-E431-4E97-B863-1FAB26971ACE}"/>
              </a:ext>
            </a:extLst>
          </p:cNvPr>
          <p:cNvSpPr txBox="1"/>
          <p:nvPr/>
        </p:nvSpPr>
        <p:spPr>
          <a:xfrm>
            <a:off x="-21244380" y="4100852"/>
            <a:ext cx="384190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Verificam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daca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autentificarea</a:t>
            </a:r>
            <a:r>
              <a:rPr lang="en-US" sz="1400" dirty="0">
                <a:solidFill>
                  <a:schemeClr val="bg1"/>
                </a:solidFill>
              </a:rPr>
              <a:t> a </a:t>
            </a:r>
            <a:r>
              <a:rPr lang="en-US" sz="1400" dirty="0" err="1">
                <a:solidFill>
                  <a:schemeClr val="bg1"/>
                </a:solidFill>
              </a:rPr>
              <a:t>reusit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Trimitem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cererea</a:t>
            </a:r>
            <a:r>
              <a:rPr lang="en-US" sz="1400" dirty="0">
                <a:solidFill>
                  <a:schemeClr val="bg1"/>
                </a:solidFill>
              </a:rPr>
              <a:t> “GET”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a </a:t>
            </a:r>
            <a:r>
              <a:rPr lang="en-US" sz="1400" dirty="0" err="1">
                <a:solidFill>
                  <a:schemeClr val="bg1"/>
                </a:solidFill>
              </a:rPr>
              <a:t>obtine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lista</a:t>
            </a:r>
            <a:r>
              <a:rPr lang="en-US" sz="1400" dirty="0">
                <a:solidFill>
                  <a:schemeClr val="bg1"/>
                </a:solidFill>
              </a:rPr>
              <a:t> de </a:t>
            </a:r>
            <a:r>
              <a:rPr lang="en-US" sz="1400" dirty="0" err="1">
                <a:solidFill>
                  <a:schemeClr val="bg1"/>
                </a:solidFill>
              </a:rPr>
              <a:t>contacte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Trimitem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cererea</a:t>
            </a:r>
            <a:r>
              <a:rPr lang="en-US" sz="1400" dirty="0">
                <a:solidFill>
                  <a:schemeClr val="bg1"/>
                </a:solidFill>
              </a:rPr>
              <a:t> “DELETE”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a </a:t>
            </a:r>
            <a:r>
              <a:rPr lang="en-US" sz="1400" dirty="0" err="1">
                <a:solidFill>
                  <a:schemeClr val="bg1"/>
                </a:solidFill>
              </a:rPr>
              <a:t>sterge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primul</a:t>
            </a:r>
            <a:r>
              <a:rPr lang="en-US" sz="1400" dirty="0">
                <a:solidFill>
                  <a:schemeClr val="bg1"/>
                </a:solidFill>
              </a:rPr>
              <a:t> contact din </a:t>
            </a:r>
            <a:r>
              <a:rPr lang="en-US" sz="1400" dirty="0" err="1">
                <a:solidFill>
                  <a:schemeClr val="bg1"/>
                </a:solidFill>
              </a:rPr>
              <a:t>lista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DA7DF5-4B96-427A-8225-87B732F88CDE}"/>
              </a:ext>
            </a:extLst>
          </p:cNvPr>
          <p:cNvSpPr txBox="1"/>
          <p:nvPr/>
        </p:nvSpPr>
        <p:spPr>
          <a:xfrm>
            <a:off x="-21244380" y="5206379"/>
            <a:ext cx="2819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Ce </a:t>
            </a:r>
            <a:r>
              <a:rPr lang="en-US" dirty="0" err="1">
                <a:solidFill>
                  <a:schemeClr val="bg1"/>
                </a:solidFill>
              </a:rPr>
              <a:t>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trebuii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sa</a:t>
            </a:r>
            <a:r>
              <a:rPr lang="en-US" dirty="0">
                <a:solidFill>
                  <a:schemeClr val="bg1"/>
                </a:solidFill>
              </a:rPr>
              <a:t> se </a:t>
            </a:r>
            <a:r>
              <a:rPr lang="en-US" dirty="0" err="1">
                <a:solidFill>
                  <a:schemeClr val="bg1"/>
                </a:solidFill>
              </a:rPr>
              <a:t>intample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CACBC4-C441-4319-A811-7CD4079D583E}"/>
              </a:ext>
            </a:extLst>
          </p:cNvPr>
          <p:cNvSpPr txBox="1"/>
          <p:nvPr/>
        </p:nvSpPr>
        <p:spPr>
          <a:xfrm>
            <a:off x="-21244380" y="5626303"/>
            <a:ext cx="38419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Stergerea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ultimului</a:t>
            </a:r>
            <a:r>
              <a:rPr lang="en-US" sz="1400" dirty="0">
                <a:solidFill>
                  <a:schemeClr val="bg1"/>
                </a:solidFill>
              </a:rPr>
              <a:t> contact </a:t>
            </a:r>
            <a:r>
              <a:rPr lang="en-US" sz="1400" dirty="0" err="1">
                <a:solidFill>
                  <a:schemeClr val="bg1"/>
                </a:solidFill>
              </a:rPr>
              <a:t>creat</a:t>
            </a:r>
            <a:r>
              <a:rPr lang="en-US" sz="1400" dirty="0">
                <a:solidFill>
                  <a:schemeClr val="bg1"/>
                </a:solidFill>
              </a:rPr>
              <a:t> din </a:t>
            </a:r>
            <a:r>
              <a:rPr lang="en-US" sz="1400" dirty="0" err="1">
                <a:solidFill>
                  <a:schemeClr val="bg1"/>
                </a:solidFill>
              </a:rPr>
              <a:t>lista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Verificarea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raspunsului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dupa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folosirea</a:t>
            </a:r>
            <a:r>
              <a:rPr lang="en-US" sz="1400" dirty="0">
                <a:solidFill>
                  <a:schemeClr val="bg1"/>
                </a:solidFill>
              </a:rPr>
              <a:t> “DELETE” </a:t>
            </a:r>
            <a:r>
              <a:rPr lang="en-US" sz="1400" dirty="0" err="1">
                <a:solidFill>
                  <a:schemeClr val="bg1"/>
                </a:solidFill>
              </a:rPr>
              <a:t>sa</a:t>
            </a:r>
            <a:r>
              <a:rPr lang="en-US" sz="1400" dirty="0">
                <a:solidFill>
                  <a:schemeClr val="bg1"/>
                </a:solidFill>
              </a:rPr>
              <a:t> fie  200 OK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1A1D4A-18B8-48D0-918B-FA64A22E2F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6964811" y="3429000"/>
            <a:ext cx="7527050" cy="770631"/>
          </a:xfrm>
          <a:prstGeom prst="rect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5989946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A07D9AE-4F39-4132-9A93-98BED380D0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295D9F7-C533-4F85-8666-11FF4E204E31}"/>
              </a:ext>
            </a:extLst>
          </p:cNvPr>
          <p:cNvSpPr txBox="1"/>
          <p:nvPr/>
        </p:nvSpPr>
        <p:spPr>
          <a:xfrm>
            <a:off x="1239931" y="1186216"/>
            <a:ext cx="9712138" cy="104644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Web Testing - thinking-tester-contact-list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IT School Project – Automation using Java and Selenium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185" y="1845286"/>
            <a:ext cx="1963371" cy="196074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085F0A4-06D5-477F-B3C6-E3B5CB5C06E0}"/>
              </a:ext>
            </a:extLst>
          </p:cNvPr>
          <p:cNvSpPr txBox="1"/>
          <p:nvPr/>
        </p:nvSpPr>
        <p:spPr>
          <a:xfrm>
            <a:off x="4314926" y="2420470"/>
            <a:ext cx="34906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Eu sunt Tw1xy </a:t>
            </a:r>
            <a:r>
              <a:rPr lang="en-US" sz="1400" dirty="0" err="1">
                <a:solidFill>
                  <a:schemeClr val="bg1"/>
                </a:solidFill>
              </a:rPr>
              <a:t>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iti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voi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prezenta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proiectul</a:t>
            </a:r>
            <a:r>
              <a:rPr lang="en-US" sz="1400" dirty="0">
                <a:solidFill>
                  <a:schemeClr val="bg1"/>
                </a:solidFill>
              </a:rPr>
              <a:t> care mi-a </a:t>
            </a:r>
            <a:r>
              <a:rPr lang="en-US" sz="1400" dirty="0" err="1">
                <a:solidFill>
                  <a:schemeClr val="bg1"/>
                </a:solidFill>
              </a:rPr>
              <a:t>consumat</a:t>
            </a:r>
            <a:r>
              <a:rPr lang="en-US" sz="1400" dirty="0">
                <a:solidFill>
                  <a:schemeClr val="bg1"/>
                </a:solidFill>
              </a:rPr>
              <a:t> minim o </a:t>
            </a:r>
            <a:r>
              <a:rPr lang="en-US" sz="1400" dirty="0" err="1">
                <a:solidFill>
                  <a:schemeClr val="bg1"/>
                </a:solidFill>
              </a:rPr>
              <a:t>luna</a:t>
            </a:r>
            <a:r>
              <a:rPr lang="en-US" sz="1400" dirty="0">
                <a:solidFill>
                  <a:schemeClr val="bg1"/>
                </a:solidFill>
              </a:rPr>
              <a:t> din </a:t>
            </a:r>
            <a:r>
              <a:rPr lang="en-US" sz="1400" dirty="0" err="1">
                <a:solidFill>
                  <a:schemeClr val="bg1"/>
                </a:solidFill>
              </a:rPr>
              <a:t>viata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mea</a:t>
            </a:r>
            <a:r>
              <a:rPr lang="en-US" sz="1400" dirty="0">
                <a:solidFill>
                  <a:schemeClr val="bg1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193794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F4F738-1ADE-41B3-9D0E-546D4327E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238500" y="404934"/>
            <a:ext cx="5715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solidFill>
                  <a:schemeClr val="bg1"/>
                </a:solidFill>
              </a:rPr>
              <a:t>TestCase</a:t>
            </a:r>
            <a:r>
              <a:rPr lang="en-US" sz="4400" dirty="0">
                <a:solidFill>
                  <a:schemeClr val="bg1"/>
                </a:solidFill>
              </a:rPr>
              <a:t> ID: tc.baza.01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D6BF83-B3CB-4A83-BBDA-3A953EC171FD}"/>
              </a:ext>
            </a:extLst>
          </p:cNvPr>
          <p:cNvSpPr txBox="1"/>
          <p:nvPr/>
        </p:nvSpPr>
        <p:spPr>
          <a:xfrm>
            <a:off x="9073428" y="635765"/>
            <a:ext cx="13923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Adica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baza</a:t>
            </a:r>
            <a:r>
              <a:rPr lang="en-US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304013D-6E90-49C5-85D7-39CC66BD7C60}"/>
              </a:ext>
            </a:extLst>
          </p:cNvPr>
          <p:cNvSpPr txBox="1"/>
          <p:nvPr/>
        </p:nvSpPr>
        <p:spPr>
          <a:xfrm>
            <a:off x="-3678306" y="1354059"/>
            <a:ext cx="1496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Baza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codului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84BFC2-926F-4135-8270-2BAAB98E5C1F}"/>
              </a:ext>
            </a:extLst>
          </p:cNvPr>
          <p:cNvSpPr txBox="1"/>
          <p:nvPr/>
        </p:nvSpPr>
        <p:spPr>
          <a:xfrm>
            <a:off x="-4081761" y="1722317"/>
            <a:ext cx="384190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Fiecare</a:t>
            </a:r>
            <a:r>
              <a:rPr lang="en-US" sz="1400" dirty="0">
                <a:solidFill>
                  <a:schemeClr val="bg1"/>
                </a:solidFill>
              </a:rPr>
              <a:t> cod </a:t>
            </a:r>
            <a:r>
              <a:rPr lang="en-US" sz="1400" dirty="0" err="1">
                <a:solidFill>
                  <a:schemeClr val="bg1"/>
                </a:solidFill>
              </a:rPr>
              <a:t>prezentat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aici</a:t>
            </a:r>
            <a:r>
              <a:rPr lang="en-US" sz="1400" dirty="0">
                <a:solidFill>
                  <a:schemeClr val="bg1"/>
                </a:solidFill>
              </a:rPr>
              <a:t> se </a:t>
            </a:r>
            <a:r>
              <a:rPr lang="en-US" sz="1400" dirty="0" err="1">
                <a:solidFill>
                  <a:schemeClr val="bg1"/>
                </a:solidFill>
              </a:rPr>
              <a:t>bazează</a:t>
            </a:r>
            <a:r>
              <a:rPr lang="en-US" sz="1400" dirty="0">
                <a:solidFill>
                  <a:schemeClr val="bg1"/>
                </a:solidFill>
              </a:rPr>
              <a:t> pe un cod de </a:t>
            </a:r>
            <a:r>
              <a:rPr lang="en-US" sz="1400" dirty="0" err="1">
                <a:solidFill>
                  <a:schemeClr val="bg1"/>
                </a:solidFill>
              </a:rPr>
              <a:t>bază</a:t>
            </a:r>
            <a:r>
              <a:rPr lang="en-US" sz="1400" dirty="0">
                <a:solidFill>
                  <a:schemeClr val="bg1"/>
                </a:solidFill>
              </a:rPr>
              <a:t> care </a:t>
            </a:r>
            <a:r>
              <a:rPr lang="en-US" sz="1400" dirty="0" err="1">
                <a:solidFill>
                  <a:schemeClr val="bg1"/>
                </a:solidFill>
              </a:rPr>
              <a:t>extinde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fiecare</a:t>
            </a:r>
            <a:r>
              <a:rPr lang="en-US" sz="1400" dirty="0">
                <a:solidFill>
                  <a:schemeClr val="bg1"/>
                </a:solidFill>
              </a:rPr>
              <a:t> test de </a:t>
            </a:r>
            <a:r>
              <a:rPr lang="en-US" sz="1400" dirty="0" err="1">
                <a:solidFill>
                  <a:schemeClr val="bg1"/>
                </a:solidFill>
              </a:rPr>
              <a:t>automatizare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a face </a:t>
            </a:r>
            <a:r>
              <a:rPr lang="en-US" sz="1400" dirty="0" err="1">
                <a:solidFill>
                  <a:schemeClr val="bg1"/>
                </a:solidFill>
              </a:rPr>
              <a:t>totul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ordonat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și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organizat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56420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F4F738-1ADE-41B3-9D0E-546D4327E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238500" y="404934"/>
            <a:ext cx="5715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solidFill>
                  <a:schemeClr val="bg1"/>
                </a:solidFill>
              </a:rPr>
              <a:t>TestCase</a:t>
            </a:r>
            <a:r>
              <a:rPr lang="en-US" sz="4400" dirty="0">
                <a:solidFill>
                  <a:schemeClr val="bg1"/>
                </a:solidFill>
              </a:rPr>
              <a:t> ID: tc.baza.01?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D6BF83-B3CB-4A83-BBDA-3A953EC171FD}"/>
              </a:ext>
            </a:extLst>
          </p:cNvPr>
          <p:cNvSpPr txBox="1"/>
          <p:nvPr/>
        </p:nvSpPr>
        <p:spPr>
          <a:xfrm>
            <a:off x="9073428" y="-539147"/>
            <a:ext cx="13923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Adica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baza</a:t>
            </a:r>
            <a:r>
              <a:rPr lang="en-US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B7AF01-3E38-4B32-97A4-C50707EDA7C1}"/>
              </a:ext>
            </a:extLst>
          </p:cNvPr>
          <p:cNvSpPr txBox="1"/>
          <p:nvPr/>
        </p:nvSpPr>
        <p:spPr>
          <a:xfrm>
            <a:off x="547761" y="1442959"/>
            <a:ext cx="1496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Baza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codului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73A126-E38F-481F-A9C1-542E2D7193DE}"/>
              </a:ext>
            </a:extLst>
          </p:cNvPr>
          <p:cNvSpPr txBox="1"/>
          <p:nvPr/>
        </p:nvSpPr>
        <p:spPr>
          <a:xfrm>
            <a:off x="144306" y="1811217"/>
            <a:ext cx="38419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Fiecare</a:t>
            </a:r>
            <a:r>
              <a:rPr lang="en-US" sz="1400" dirty="0">
                <a:solidFill>
                  <a:schemeClr val="bg1"/>
                </a:solidFill>
              </a:rPr>
              <a:t> cod </a:t>
            </a:r>
            <a:r>
              <a:rPr lang="en-US" sz="1400" dirty="0" err="1">
                <a:solidFill>
                  <a:schemeClr val="bg1"/>
                </a:solidFill>
              </a:rPr>
              <a:t>prezentat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aici</a:t>
            </a:r>
            <a:r>
              <a:rPr lang="en-US" sz="1400" dirty="0">
                <a:solidFill>
                  <a:schemeClr val="bg1"/>
                </a:solidFill>
              </a:rPr>
              <a:t> se </a:t>
            </a:r>
            <a:r>
              <a:rPr lang="en-US" sz="1400" dirty="0" err="1">
                <a:solidFill>
                  <a:schemeClr val="bg1"/>
                </a:solidFill>
              </a:rPr>
              <a:t>bazează</a:t>
            </a:r>
            <a:r>
              <a:rPr lang="en-US" sz="1400" dirty="0">
                <a:solidFill>
                  <a:schemeClr val="bg1"/>
                </a:solidFill>
              </a:rPr>
              <a:t> pe un cod de </a:t>
            </a:r>
            <a:r>
              <a:rPr lang="en-US" sz="1400" dirty="0" err="1">
                <a:solidFill>
                  <a:schemeClr val="bg1"/>
                </a:solidFill>
              </a:rPr>
              <a:t>bază</a:t>
            </a:r>
            <a:r>
              <a:rPr lang="en-US" sz="1400" dirty="0">
                <a:solidFill>
                  <a:schemeClr val="bg1"/>
                </a:solidFill>
              </a:rPr>
              <a:t> care </a:t>
            </a:r>
            <a:r>
              <a:rPr lang="en-US" sz="1400" dirty="0" err="1">
                <a:solidFill>
                  <a:schemeClr val="bg1"/>
                </a:solidFill>
              </a:rPr>
              <a:t>extinde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fiecare</a:t>
            </a:r>
            <a:r>
              <a:rPr lang="en-US" sz="1400" dirty="0">
                <a:solidFill>
                  <a:schemeClr val="bg1"/>
                </a:solidFill>
              </a:rPr>
              <a:t> test de </a:t>
            </a:r>
            <a:r>
              <a:rPr lang="en-US" sz="1400" dirty="0" err="1">
                <a:solidFill>
                  <a:schemeClr val="bg1"/>
                </a:solidFill>
              </a:rPr>
              <a:t>automatizare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a face </a:t>
            </a:r>
            <a:r>
              <a:rPr lang="en-US" sz="1400" dirty="0" err="1">
                <a:solidFill>
                  <a:schemeClr val="bg1"/>
                </a:solidFill>
              </a:rPr>
              <a:t>totul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ordonat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și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organizat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De </a:t>
            </a:r>
            <a:r>
              <a:rPr lang="en-US" sz="1400" dirty="0" err="1">
                <a:solidFill>
                  <a:schemeClr val="bg1"/>
                </a:solidFill>
              </a:rPr>
              <a:t>exemplu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testele</a:t>
            </a:r>
            <a:r>
              <a:rPr lang="en-US" sz="1400" dirty="0">
                <a:solidFill>
                  <a:schemeClr val="bg1"/>
                </a:solidFill>
              </a:rPr>
              <a:t> de </a:t>
            </a:r>
            <a:r>
              <a:rPr lang="en-US" sz="1400" dirty="0" err="1">
                <a:solidFill>
                  <a:schemeClr val="bg1"/>
                </a:solidFill>
              </a:rPr>
              <a:t>automatizare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simplu</a:t>
            </a:r>
            <a:r>
              <a:rPr lang="en-US" sz="1400" dirty="0">
                <a:solidFill>
                  <a:schemeClr val="bg1"/>
                </a:solidFill>
              </a:rPr>
              <a:t> am </a:t>
            </a:r>
            <a:r>
              <a:rPr lang="en-US" sz="1400" dirty="0" err="1">
                <a:solidFill>
                  <a:schemeClr val="bg1"/>
                </a:solidFill>
              </a:rPr>
              <a:t>folosit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baza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a </a:t>
            </a:r>
            <a:r>
              <a:rPr lang="en-US" sz="1400" dirty="0" err="1">
                <a:solidFill>
                  <a:schemeClr val="bg1"/>
                </a:solidFill>
              </a:rPr>
              <a:t>initializa</a:t>
            </a:r>
            <a:r>
              <a:rPr lang="en-US" sz="1400" dirty="0">
                <a:solidFill>
                  <a:schemeClr val="bg1"/>
                </a:solidFill>
              </a:rPr>
              <a:t> in alt </a:t>
            </a:r>
            <a:r>
              <a:rPr lang="en-US" sz="1400" dirty="0" err="1">
                <a:solidFill>
                  <a:schemeClr val="bg1"/>
                </a:solidFill>
              </a:rPr>
              <a:t>fisier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webdriver</a:t>
            </a:r>
            <a:r>
              <a:rPr lang="en-US" sz="1400" dirty="0">
                <a:solidFill>
                  <a:schemeClr val="bg1"/>
                </a:solidFill>
              </a:rPr>
              <a:t>-ul </a:t>
            </a:r>
            <a:r>
              <a:rPr lang="en-US" sz="1400" dirty="0" err="1">
                <a:solidFill>
                  <a:schemeClr val="bg1"/>
                </a:solidFill>
              </a:rPr>
              <a:t>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</a:t>
            </a:r>
            <a:r>
              <a:rPr lang="en-US" sz="1400" dirty="0">
                <a:solidFill>
                  <a:schemeClr val="bg1"/>
                </a:solidFill>
              </a:rPr>
              <a:t> nu </a:t>
            </a:r>
            <a:r>
              <a:rPr lang="en-US" sz="1400" dirty="0" err="1">
                <a:solidFill>
                  <a:schemeClr val="bg1"/>
                </a:solidFill>
              </a:rPr>
              <a:t>mai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incarc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testul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propriuzis</a:t>
            </a:r>
            <a:r>
              <a:rPr lang="en-US" sz="1400" dirty="0">
                <a:solidFill>
                  <a:schemeClr val="bg1"/>
                </a:solidFill>
              </a:rPr>
              <a:t> cu </a:t>
            </a:r>
            <a:r>
              <a:rPr lang="en-US" sz="1400" dirty="0" err="1">
                <a:solidFill>
                  <a:schemeClr val="bg1"/>
                </a:solidFill>
              </a:rPr>
              <a:t>atatea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linii</a:t>
            </a:r>
            <a:r>
              <a:rPr lang="en-US" sz="1400" dirty="0">
                <a:solidFill>
                  <a:schemeClr val="bg1"/>
                </a:solidFill>
              </a:rPr>
              <a:t>  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E55118-C35B-4E31-9B30-82DE0C0F6D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9665" y="1695865"/>
            <a:ext cx="7237650" cy="21398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3179DDD-72E6-40A2-88DD-F5E85E14D320}"/>
              </a:ext>
            </a:extLst>
          </p:cNvPr>
          <p:cNvSpPr txBox="1"/>
          <p:nvPr/>
        </p:nvSpPr>
        <p:spPr>
          <a:xfrm>
            <a:off x="-3438450" y="4301296"/>
            <a:ext cx="3438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 </a:t>
            </a:r>
            <a:r>
              <a:rPr lang="en-US" dirty="0" err="1">
                <a:solidFill>
                  <a:schemeClr val="bg1"/>
                </a:solidFill>
              </a:rPr>
              <a:t>fiecare</a:t>
            </a:r>
            <a:r>
              <a:rPr lang="en-US" dirty="0">
                <a:solidFill>
                  <a:schemeClr val="bg1"/>
                </a:solidFill>
              </a:rPr>
              <a:t> cod la </a:t>
            </a:r>
            <a:r>
              <a:rPr lang="en-US" dirty="0" err="1">
                <a:solidFill>
                  <a:schemeClr val="bg1"/>
                </a:solidFill>
              </a:rPr>
              <a:t>inceput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arata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asa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3B4A63-E0D6-4DEA-A9F5-4CF7B64107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608349">
            <a:off x="3986210" y="7822727"/>
            <a:ext cx="2876951" cy="3620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F00391-DCBD-4037-8B3F-86B5FEBCFF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99127">
            <a:off x="5326922" y="8396680"/>
            <a:ext cx="2867425" cy="3143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FC8B73B-A1CB-4F6F-8BDD-999E82371D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6000" y="7974221"/>
            <a:ext cx="2600688" cy="352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0296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F4F738-1ADE-41B3-9D0E-546D4327E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238500" y="404934"/>
            <a:ext cx="5715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solidFill>
                  <a:schemeClr val="bg1"/>
                </a:solidFill>
              </a:rPr>
              <a:t>TestCase</a:t>
            </a:r>
            <a:r>
              <a:rPr lang="en-US" sz="4400" dirty="0">
                <a:solidFill>
                  <a:schemeClr val="bg1"/>
                </a:solidFill>
              </a:rPr>
              <a:t> ID: tc.baza.01?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D6BF83-B3CB-4A83-BBDA-3A953EC171FD}"/>
              </a:ext>
            </a:extLst>
          </p:cNvPr>
          <p:cNvSpPr txBox="1"/>
          <p:nvPr/>
        </p:nvSpPr>
        <p:spPr>
          <a:xfrm>
            <a:off x="9073428" y="-539147"/>
            <a:ext cx="13923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Adica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baza</a:t>
            </a:r>
            <a:r>
              <a:rPr lang="en-US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B7AF01-3E38-4B32-97A4-C50707EDA7C1}"/>
              </a:ext>
            </a:extLst>
          </p:cNvPr>
          <p:cNvSpPr txBox="1"/>
          <p:nvPr/>
        </p:nvSpPr>
        <p:spPr>
          <a:xfrm>
            <a:off x="547761" y="1442959"/>
            <a:ext cx="1496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Baza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codului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73A126-E38F-481F-A9C1-542E2D7193DE}"/>
              </a:ext>
            </a:extLst>
          </p:cNvPr>
          <p:cNvSpPr txBox="1"/>
          <p:nvPr/>
        </p:nvSpPr>
        <p:spPr>
          <a:xfrm>
            <a:off x="144306" y="1811217"/>
            <a:ext cx="38419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Fiecare</a:t>
            </a:r>
            <a:r>
              <a:rPr lang="en-US" sz="1400" dirty="0">
                <a:solidFill>
                  <a:schemeClr val="bg1"/>
                </a:solidFill>
              </a:rPr>
              <a:t> cod </a:t>
            </a:r>
            <a:r>
              <a:rPr lang="en-US" sz="1400" dirty="0" err="1">
                <a:solidFill>
                  <a:schemeClr val="bg1"/>
                </a:solidFill>
              </a:rPr>
              <a:t>prezentat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aici</a:t>
            </a:r>
            <a:r>
              <a:rPr lang="en-US" sz="1400" dirty="0">
                <a:solidFill>
                  <a:schemeClr val="bg1"/>
                </a:solidFill>
              </a:rPr>
              <a:t> se </a:t>
            </a:r>
            <a:r>
              <a:rPr lang="en-US" sz="1400" dirty="0" err="1">
                <a:solidFill>
                  <a:schemeClr val="bg1"/>
                </a:solidFill>
              </a:rPr>
              <a:t>bazează</a:t>
            </a:r>
            <a:r>
              <a:rPr lang="en-US" sz="1400" dirty="0">
                <a:solidFill>
                  <a:schemeClr val="bg1"/>
                </a:solidFill>
              </a:rPr>
              <a:t> pe un cod de </a:t>
            </a:r>
            <a:r>
              <a:rPr lang="en-US" sz="1400" dirty="0" err="1">
                <a:solidFill>
                  <a:schemeClr val="bg1"/>
                </a:solidFill>
              </a:rPr>
              <a:t>bază</a:t>
            </a:r>
            <a:r>
              <a:rPr lang="en-US" sz="1400" dirty="0">
                <a:solidFill>
                  <a:schemeClr val="bg1"/>
                </a:solidFill>
              </a:rPr>
              <a:t> care </a:t>
            </a:r>
            <a:r>
              <a:rPr lang="en-US" sz="1400" dirty="0" err="1">
                <a:solidFill>
                  <a:schemeClr val="bg1"/>
                </a:solidFill>
              </a:rPr>
              <a:t>extinde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fiecare</a:t>
            </a:r>
            <a:r>
              <a:rPr lang="en-US" sz="1400" dirty="0">
                <a:solidFill>
                  <a:schemeClr val="bg1"/>
                </a:solidFill>
              </a:rPr>
              <a:t> test de </a:t>
            </a:r>
            <a:r>
              <a:rPr lang="en-US" sz="1400" dirty="0" err="1">
                <a:solidFill>
                  <a:schemeClr val="bg1"/>
                </a:solidFill>
              </a:rPr>
              <a:t>automatizare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a face </a:t>
            </a:r>
            <a:r>
              <a:rPr lang="en-US" sz="1400" dirty="0" err="1">
                <a:solidFill>
                  <a:schemeClr val="bg1"/>
                </a:solidFill>
              </a:rPr>
              <a:t>totul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ordonat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și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organizat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De </a:t>
            </a:r>
            <a:r>
              <a:rPr lang="en-US" sz="1400" dirty="0" err="1">
                <a:solidFill>
                  <a:schemeClr val="bg1"/>
                </a:solidFill>
              </a:rPr>
              <a:t>exemplu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testele</a:t>
            </a:r>
            <a:r>
              <a:rPr lang="en-US" sz="1400" dirty="0">
                <a:solidFill>
                  <a:schemeClr val="bg1"/>
                </a:solidFill>
              </a:rPr>
              <a:t> de </a:t>
            </a:r>
            <a:r>
              <a:rPr lang="en-US" sz="1400" dirty="0" err="1">
                <a:solidFill>
                  <a:schemeClr val="bg1"/>
                </a:solidFill>
              </a:rPr>
              <a:t>automatizare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simplu</a:t>
            </a:r>
            <a:r>
              <a:rPr lang="en-US" sz="1400" dirty="0">
                <a:solidFill>
                  <a:schemeClr val="bg1"/>
                </a:solidFill>
              </a:rPr>
              <a:t> am </a:t>
            </a:r>
            <a:r>
              <a:rPr lang="en-US" sz="1400" dirty="0" err="1">
                <a:solidFill>
                  <a:schemeClr val="bg1"/>
                </a:solidFill>
              </a:rPr>
              <a:t>folosit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baza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a </a:t>
            </a:r>
            <a:r>
              <a:rPr lang="en-US" sz="1400" dirty="0" err="1">
                <a:solidFill>
                  <a:schemeClr val="bg1"/>
                </a:solidFill>
              </a:rPr>
              <a:t>initializa</a:t>
            </a:r>
            <a:r>
              <a:rPr lang="en-US" sz="1400" dirty="0">
                <a:solidFill>
                  <a:schemeClr val="bg1"/>
                </a:solidFill>
              </a:rPr>
              <a:t> in alt </a:t>
            </a:r>
            <a:r>
              <a:rPr lang="en-US" sz="1400" dirty="0" err="1">
                <a:solidFill>
                  <a:schemeClr val="bg1"/>
                </a:solidFill>
              </a:rPr>
              <a:t>fisier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webdriver</a:t>
            </a:r>
            <a:r>
              <a:rPr lang="en-US" sz="1400" dirty="0">
                <a:solidFill>
                  <a:schemeClr val="bg1"/>
                </a:solidFill>
              </a:rPr>
              <a:t>-ul </a:t>
            </a:r>
            <a:r>
              <a:rPr lang="en-US" sz="1400" dirty="0" err="1">
                <a:solidFill>
                  <a:schemeClr val="bg1"/>
                </a:solidFill>
              </a:rPr>
              <a:t>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</a:t>
            </a:r>
            <a:r>
              <a:rPr lang="en-US" sz="1400" dirty="0">
                <a:solidFill>
                  <a:schemeClr val="bg1"/>
                </a:solidFill>
              </a:rPr>
              <a:t> nu </a:t>
            </a:r>
            <a:r>
              <a:rPr lang="en-US" sz="1400" dirty="0" err="1">
                <a:solidFill>
                  <a:schemeClr val="bg1"/>
                </a:solidFill>
              </a:rPr>
              <a:t>mai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incarc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testul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propriuzis</a:t>
            </a:r>
            <a:r>
              <a:rPr lang="en-US" sz="1400" dirty="0">
                <a:solidFill>
                  <a:schemeClr val="bg1"/>
                </a:solidFill>
              </a:rPr>
              <a:t> cu </a:t>
            </a:r>
            <a:r>
              <a:rPr lang="en-US" sz="1400" dirty="0" err="1">
                <a:solidFill>
                  <a:schemeClr val="bg1"/>
                </a:solidFill>
              </a:rPr>
              <a:t>atatea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linii</a:t>
            </a:r>
            <a:r>
              <a:rPr lang="en-US" sz="1400" dirty="0">
                <a:solidFill>
                  <a:schemeClr val="bg1"/>
                </a:solidFill>
              </a:rPr>
              <a:t>  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E55118-C35B-4E31-9B30-82DE0C0F6D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9665" y="1695865"/>
            <a:ext cx="7237650" cy="21398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3179DDD-72E6-40A2-88DD-F5E85E14D320}"/>
              </a:ext>
            </a:extLst>
          </p:cNvPr>
          <p:cNvSpPr txBox="1"/>
          <p:nvPr/>
        </p:nvSpPr>
        <p:spPr>
          <a:xfrm>
            <a:off x="325475" y="4401123"/>
            <a:ext cx="3438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 </a:t>
            </a:r>
            <a:r>
              <a:rPr lang="en-US" dirty="0" err="1">
                <a:solidFill>
                  <a:schemeClr val="bg1"/>
                </a:solidFill>
              </a:rPr>
              <a:t>fiecare</a:t>
            </a:r>
            <a:r>
              <a:rPr lang="en-US" dirty="0">
                <a:solidFill>
                  <a:schemeClr val="bg1"/>
                </a:solidFill>
              </a:rPr>
              <a:t> cod la </a:t>
            </a:r>
            <a:r>
              <a:rPr lang="en-US" dirty="0" err="1">
                <a:solidFill>
                  <a:schemeClr val="bg1"/>
                </a:solidFill>
              </a:rPr>
              <a:t>inceput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arata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asa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3B4A63-E0D6-4DEA-A9F5-4CF7B64107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608349">
            <a:off x="5250184" y="4834404"/>
            <a:ext cx="2876951" cy="3620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F00391-DCBD-4037-8B3F-86B5FEBCFF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99127">
            <a:off x="6590896" y="5408357"/>
            <a:ext cx="2867425" cy="3143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FC8B73B-A1CB-4F6F-8BDD-999E82371D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59974" y="4985898"/>
            <a:ext cx="2600688" cy="352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284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F4F738-1ADE-41B3-9D0E-546D4327E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2438400" y="404934"/>
            <a:ext cx="65151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solidFill>
                  <a:schemeClr val="bg1"/>
                </a:solidFill>
              </a:rPr>
              <a:t>TestCase</a:t>
            </a:r>
            <a:r>
              <a:rPr lang="en-US" sz="4400" dirty="0">
                <a:solidFill>
                  <a:schemeClr val="bg1"/>
                </a:solidFill>
              </a:rPr>
              <a:t> ID: tc.bazaapi.01?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D6BF83-B3CB-4A83-BBDA-3A953EC171FD}"/>
              </a:ext>
            </a:extLst>
          </p:cNvPr>
          <p:cNvSpPr txBox="1"/>
          <p:nvPr/>
        </p:nvSpPr>
        <p:spPr>
          <a:xfrm>
            <a:off x="9073428" y="-539147"/>
            <a:ext cx="13923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Adica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baza</a:t>
            </a:r>
            <a:r>
              <a:rPr lang="en-US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B7AF01-3E38-4B32-97A4-C50707EDA7C1}"/>
              </a:ext>
            </a:extLst>
          </p:cNvPr>
          <p:cNvSpPr txBox="1"/>
          <p:nvPr/>
        </p:nvSpPr>
        <p:spPr>
          <a:xfrm>
            <a:off x="768125" y="-4179835"/>
            <a:ext cx="1496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Baza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codului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73A126-E38F-481F-A9C1-542E2D7193DE}"/>
              </a:ext>
            </a:extLst>
          </p:cNvPr>
          <p:cNvSpPr txBox="1"/>
          <p:nvPr/>
        </p:nvSpPr>
        <p:spPr>
          <a:xfrm>
            <a:off x="364670" y="-3811577"/>
            <a:ext cx="38419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Fiecare</a:t>
            </a:r>
            <a:r>
              <a:rPr lang="en-US" sz="1400" dirty="0">
                <a:solidFill>
                  <a:schemeClr val="bg1"/>
                </a:solidFill>
              </a:rPr>
              <a:t> cod </a:t>
            </a:r>
            <a:r>
              <a:rPr lang="en-US" sz="1400" dirty="0" err="1">
                <a:solidFill>
                  <a:schemeClr val="bg1"/>
                </a:solidFill>
              </a:rPr>
              <a:t>prezentat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aici</a:t>
            </a:r>
            <a:r>
              <a:rPr lang="en-US" sz="1400" dirty="0">
                <a:solidFill>
                  <a:schemeClr val="bg1"/>
                </a:solidFill>
              </a:rPr>
              <a:t> se </a:t>
            </a:r>
            <a:r>
              <a:rPr lang="en-US" sz="1400" dirty="0" err="1">
                <a:solidFill>
                  <a:schemeClr val="bg1"/>
                </a:solidFill>
              </a:rPr>
              <a:t>bazează</a:t>
            </a:r>
            <a:r>
              <a:rPr lang="en-US" sz="1400" dirty="0">
                <a:solidFill>
                  <a:schemeClr val="bg1"/>
                </a:solidFill>
              </a:rPr>
              <a:t> pe un cod de </a:t>
            </a:r>
            <a:r>
              <a:rPr lang="en-US" sz="1400" dirty="0" err="1">
                <a:solidFill>
                  <a:schemeClr val="bg1"/>
                </a:solidFill>
              </a:rPr>
              <a:t>bază</a:t>
            </a:r>
            <a:r>
              <a:rPr lang="en-US" sz="1400" dirty="0">
                <a:solidFill>
                  <a:schemeClr val="bg1"/>
                </a:solidFill>
              </a:rPr>
              <a:t> care </a:t>
            </a:r>
            <a:r>
              <a:rPr lang="en-US" sz="1400" dirty="0" err="1">
                <a:solidFill>
                  <a:schemeClr val="bg1"/>
                </a:solidFill>
              </a:rPr>
              <a:t>extinde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fiecare</a:t>
            </a:r>
            <a:r>
              <a:rPr lang="en-US" sz="1400" dirty="0">
                <a:solidFill>
                  <a:schemeClr val="bg1"/>
                </a:solidFill>
              </a:rPr>
              <a:t> test de </a:t>
            </a:r>
            <a:r>
              <a:rPr lang="en-US" sz="1400" dirty="0" err="1">
                <a:solidFill>
                  <a:schemeClr val="bg1"/>
                </a:solidFill>
              </a:rPr>
              <a:t>automatizare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a face </a:t>
            </a:r>
            <a:r>
              <a:rPr lang="en-US" sz="1400" dirty="0" err="1">
                <a:solidFill>
                  <a:schemeClr val="bg1"/>
                </a:solidFill>
              </a:rPr>
              <a:t>totul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ordonat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și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organizat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De </a:t>
            </a:r>
            <a:r>
              <a:rPr lang="en-US" sz="1400" dirty="0" err="1">
                <a:solidFill>
                  <a:schemeClr val="bg1"/>
                </a:solidFill>
              </a:rPr>
              <a:t>exemplu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testele</a:t>
            </a:r>
            <a:r>
              <a:rPr lang="en-US" sz="1400" dirty="0">
                <a:solidFill>
                  <a:schemeClr val="bg1"/>
                </a:solidFill>
              </a:rPr>
              <a:t> de </a:t>
            </a:r>
            <a:r>
              <a:rPr lang="en-US" sz="1400" dirty="0" err="1">
                <a:solidFill>
                  <a:schemeClr val="bg1"/>
                </a:solidFill>
              </a:rPr>
              <a:t>automatizare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simplu</a:t>
            </a:r>
            <a:r>
              <a:rPr lang="en-US" sz="1400" dirty="0">
                <a:solidFill>
                  <a:schemeClr val="bg1"/>
                </a:solidFill>
              </a:rPr>
              <a:t> am </a:t>
            </a:r>
            <a:r>
              <a:rPr lang="en-US" sz="1400" dirty="0" err="1">
                <a:solidFill>
                  <a:schemeClr val="bg1"/>
                </a:solidFill>
              </a:rPr>
              <a:t>folosit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baza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a </a:t>
            </a:r>
            <a:r>
              <a:rPr lang="en-US" sz="1400" dirty="0" err="1">
                <a:solidFill>
                  <a:schemeClr val="bg1"/>
                </a:solidFill>
              </a:rPr>
              <a:t>initializa</a:t>
            </a:r>
            <a:r>
              <a:rPr lang="en-US" sz="1400" dirty="0">
                <a:solidFill>
                  <a:schemeClr val="bg1"/>
                </a:solidFill>
              </a:rPr>
              <a:t> in alt </a:t>
            </a:r>
            <a:r>
              <a:rPr lang="en-US" sz="1400" dirty="0" err="1">
                <a:solidFill>
                  <a:schemeClr val="bg1"/>
                </a:solidFill>
              </a:rPr>
              <a:t>fisier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webdriver</a:t>
            </a:r>
            <a:r>
              <a:rPr lang="en-US" sz="1400" dirty="0">
                <a:solidFill>
                  <a:schemeClr val="bg1"/>
                </a:solidFill>
              </a:rPr>
              <a:t>-ul </a:t>
            </a:r>
            <a:r>
              <a:rPr lang="en-US" sz="1400" dirty="0" err="1">
                <a:solidFill>
                  <a:schemeClr val="bg1"/>
                </a:solidFill>
              </a:rPr>
              <a:t>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</a:t>
            </a:r>
            <a:r>
              <a:rPr lang="en-US" sz="1400" dirty="0">
                <a:solidFill>
                  <a:schemeClr val="bg1"/>
                </a:solidFill>
              </a:rPr>
              <a:t> nu </a:t>
            </a:r>
            <a:r>
              <a:rPr lang="en-US" sz="1400" dirty="0" err="1">
                <a:solidFill>
                  <a:schemeClr val="bg1"/>
                </a:solidFill>
              </a:rPr>
              <a:t>mai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incarc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testul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propriuzis</a:t>
            </a:r>
            <a:r>
              <a:rPr lang="en-US" sz="1400" dirty="0">
                <a:solidFill>
                  <a:schemeClr val="bg1"/>
                </a:solidFill>
              </a:rPr>
              <a:t> cu </a:t>
            </a:r>
            <a:r>
              <a:rPr lang="en-US" sz="1400" dirty="0" err="1">
                <a:solidFill>
                  <a:schemeClr val="bg1"/>
                </a:solidFill>
              </a:rPr>
              <a:t>atatea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linii</a:t>
            </a:r>
            <a:r>
              <a:rPr lang="en-US" sz="1400" dirty="0">
                <a:solidFill>
                  <a:schemeClr val="bg1"/>
                </a:solidFill>
              </a:rPr>
              <a:t>  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E55118-C35B-4E31-9B30-82DE0C0F6D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0029" y="-3926929"/>
            <a:ext cx="7237650" cy="21398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3179DDD-72E6-40A2-88DD-F5E85E14D320}"/>
              </a:ext>
            </a:extLst>
          </p:cNvPr>
          <p:cNvSpPr txBox="1"/>
          <p:nvPr/>
        </p:nvSpPr>
        <p:spPr>
          <a:xfrm>
            <a:off x="547761" y="7347943"/>
            <a:ext cx="3438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 </a:t>
            </a:r>
            <a:r>
              <a:rPr lang="en-US" dirty="0" err="1">
                <a:solidFill>
                  <a:schemeClr val="bg1"/>
                </a:solidFill>
              </a:rPr>
              <a:t>fiecare</a:t>
            </a:r>
            <a:r>
              <a:rPr lang="en-US" dirty="0">
                <a:solidFill>
                  <a:schemeClr val="bg1"/>
                </a:solidFill>
              </a:rPr>
              <a:t> cod la </a:t>
            </a:r>
            <a:r>
              <a:rPr lang="en-US" dirty="0" err="1">
                <a:solidFill>
                  <a:schemeClr val="bg1"/>
                </a:solidFill>
              </a:rPr>
              <a:t>inceput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arata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asa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3B4A63-E0D6-4DEA-A9F5-4CF7B64107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608349">
            <a:off x="5472470" y="7781224"/>
            <a:ext cx="2876951" cy="3620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F00391-DCBD-4037-8B3F-86B5FEBCFF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99127">
            <a:off x="6813182" y="8355177"/>
            <a:ext cx="2867425" cy="3143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FC8B73B-A1CB-4F6F-8BDD-999E82371D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82260" y="7932718"/>
            <a:ext cx="2600688" cy="352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568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F4F738-1ADE-41B3-9D0E-546D4327E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2592463" y="404934"/>
            <a:ext cx="6361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solidFill>
                  <a:schemeClr val="bg1"/>
                </a:solidFill>
              </a:rPr>
              <a:t>TestCase</a:t>
            </a:r>
            <a:r>
              <a:rPr lang="en-US" sz="4400" dirty="0">
                <a:solidFill>
                  <a:schemeClr val="bg1"/>
                </a:solidFill>
              </a:rPr>
              <a:t> ID: tc.bazaapi.01?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D6BF83-B3CB-4A83-BBDA-3A953EC171FD}"/>
              </a:ext>
            </a:extLst>
          </p:cNvPr>
          <p:cNvSpPr txBox="1"/>
          <p:nvPr/>
        </p:nvSpPr>
        <p:spPr>
          <a:xfrm>
            <a:off x="9073428" y="-539147"/>
            <a:ext cx="13923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Adica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baza</a:t>
            </a:r>
            <a:r>
              <a:rPr lang="en-US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B7AF01-3E38-4B32-97A4-C50707EDA7C1}"/>
              </a:ext>
            </a:extLst>
          </p:cNvPr>
          <p:cNvSpPr txBox="1"/>
          <p:nvPr/>
        </p:nvSpPr>
        <p:spPr>
          <a:xfrm>
            <a:off x="547762" y="1664318"/>
            <a:ext cx="1496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Baza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codului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73A126-E38F-481F-A9C1-542E2D7193DE}"/>
              </a:ext>
            </a:extLst>
          </p:cNvPr>
          <p:cNvSpPr txBox="1"/>
          <p:nvPr/>
        </p:nvSpPr>
        <p:spPr>
          <a:xfrm>
            <a:off x="144307" y="2032576"/>
            <a:ext cx="384190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Iar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testele</a:t>
            </a:r>
            <a:r>
              <a:rPr lang="en-US" sz="1400" dirty="0">
                <a:solidFill>
                  <a:schemeClr val="bg1"/>
                </a:solidFill>
              </a:rPr>
              <a:t> de </a:t>
            </a:r>
            <a:r>
              <a:rPr lang="en-US" sz="1400" dirty="0" err="1">
                <a:solidFill>
                  <a:schemeClr val="bg1"/>
                </a:solidFill>
              </a:rPr>
              <a:t>api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aceasta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baza</a:t>
            </a:r>
            <a:r>
              <a:rPr lang="en-US" sz="1400" dirty="0">
                <a:solidFill>
                  <a:schemeClr val="bg1"/>
                </a:solidFill>
              </a:rPr>
              <a:t> a </a:t>
            </a:r>
            <a:r>
              <a:rPr lang="en-US" sz="1400" dirty="0" err="1">
                <a:solidFill>
                  <a:schemeClr val="bg1"/>
                </a:solidFill>
              </a:rPr>
              <a:t>fost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folosita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a face </a:t>
            </a:r>
            <a:r>
              <a:rPr lang="en-US" sz="1400" dirty="0" err="1">
                <a:solidFill>
                  <a:schemeClr val="bg1"/>
                </a:solidFill>
              </a:rPr>
              <a:t>rost</a:t>
            </a:r>
            <a:r>
              <a:rPr lang="en-US" sz="1400" dirty="0">
                <a:solidFill>
                  <a:schemeClr val="bg1"/>
                </a:solidFill>
              </a:rPr>
              <a:t> de </a:t>
            </a:r>
            <a:r>
              <a:rPr lang="en-US" sz="1400" dirty="0" err="1">
                <a:solidFill>
                  <a:schemeClr val="bg1"/>
                </a:solidFill>
              </a:rPr>
              <a:t>authorizationToken</a:t>
            </a:r>
            <a:r>
              <a:rPr lang="en-US" sz="1400" dirty="0">
                <a:solidFill>
                  <a:schemeClr val="bg1"/>
                </a:solidFill>
              </a:rPr>
              <a:t>(Bearer Token) </a:t>
            </a:r>
            <a:r>
              <a:rPr lang="en-US" sz="1400" dirty="0" err="1">
                <a:solidFill>
                  <a:schemeClr val="bg1"/>
                </a:solidFill>
              </a:rPr>
              <a:t>si</a:t>
            </a:r>
            <a:r>
              <a:rPr lang="en-US" sz="1400" dirty="0">
                <a:solidFill>
                  <a:schemeClr val="bg1"/>
                </a:solidFill>
              </a:rPr>
              <a:t> de a face login ul pe site </a:t>
            </a:r>
            <a:r>
              <a:rPr lang="en-US" sz="1400" dirty="0" err="1">
                <a:solidFill>
                  <a:schemeClr val="bg1"/>
                </a:solidFill>
              </a:rPr>
              <a:t>unde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fara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aceasta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testele</a:t>
            </a:r>
            <a:r>
              <a:rPr lang="en-US" sz="1400" dirty="0">
                <a:solidFill>
                  <a:schemeClr val="bg1"/>
                </a:solidFill>
              </a:rPr>
              <a:t> de </a:t>
            </a:r>
            <a:r>
              <a:rPr lang="en-US" sz="1400" dirty="0" err="1">
                <a:solidFill>
                  <a:schemeClr val="bg1"/>
                </a:solidFill>
              </a:rPr>
              <a:t>api</a:t>
            </a:r>
            <a:r>
              <a:rPr lang="en-US" sz="1400" dirty="0">
                <a:solidFill>
                  <a:schemeClr val="bg1"/>
                </a:solidFill>
              </a:rPr>
              <a:t> nu </a:t>
            </a:r>
            <a:r>
              <a:rPr lang="en-US" sz="1400" dirty="0" err="1">
                <a:solidFill>
                  <a:schemeClr val="bg1"/>
                </a:solidFill>
              </a:rPr>
              <a:t>ar</a:t>
            </a:r>
            <a:r>
              <a:rPr lang="en-US" sz="1400" dirty="0">
                <a:solidFill>
                  <a:schemeClr val="bg1"/>
                </a:solidFill>
              </a:rPr>
              <a:t> fi </a:t>
            </a:r>
            <a:r>
              <a:rPr lang="en-US" sz="1400" dirty="0" err="1">
                <a:solidFill>
                  <a:schemeClr val="bg1"/>
                </a:solidFill>
              </a:rPr>
              <a:t>functiona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dand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eroare</a:t>
            </a:r>
            <a:r>
              <a:rPr lang="en-US" sz="1400" dirty="0">
                <a:solidFill>
                  <a:schemeClr val="bg1"/>
                </a:solidFill>
              </a:rPr>
              <a:t> ca missing token </a:t>
            </a:r>
            <a:r>
              <a:rPr lang="en-US" sz="1400" dirty="0" err="1">
                <a:solidFill>
                  <a:schemeClr val="bg1"/>
                </a:solidFill>
              </a:rPr>
              <a:t>sau</a:t>
            </a:r>
            <a:r>
              <a:rPr lang="en-US" sz="1400" dirty="0">
                <a:solidFill>
                  <a:schemeClr val="bg1"/>
                </a:solidFill>
              </a:rPr>
              <a:t> not logged in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AD6BE13-FF2E-44D0-B6D6-4A5A3AE077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2334" y="1693163"/>
            <a:ext cx="6168756" cy="3940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60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F4F738-1ADE-41B3-9D0E-546D4327E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238500" y="520212"/>
            <a:ext cx="5715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Test Results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D6BF83-B3CB-4A83-BBDA-3A953EC171FD}"/>
              </a:ext>
            </a:extLst>
          </p:cNvPr>
          <p:cNvSpPr txBox="1"/>
          <p:nvPr/>
        </p:nvSpPr>
        <p:spPr>
          <a:xfrm>
            <a:off x="9073428" y="-539147"/>
            <a:ext cx="13923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Adica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baza</a:t>
            </a:r>
            <a:r>
              <a:rPr lang="en-US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B7AF01-3E38-4B32-97A4-C50707EDA7C1}"/>
              </a:ext>
            </a:extLst>
          </p:cNvPr>
          <p:cNvSpPr txBox="1"/>
          <p:nvPr/>
        </p:nvSpPr>
        <p:spPr>
          <a:xfrm>
            <a:off x="-4111324" y="1714935"/>
            <a:ext cx="1496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Baza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codului</a:t>
            </a:r>
            <a:r>
              <a:rPr lang="en-US" dirty="0">
                <a:solidFill>
                  <a:schemeClr val="bg1"/>
                </a:solidFill>
              </a:rPr>
              <a:t>: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73A126-E38F-481F-A9C1-542E2D7193DE}"/>
              </a:ext>
            </a:extLst>
          </p:cNvPr>
          <p:cNvSpPr txBox="1"/>
          <p:nvPr/>
        </p:nvSpPr>
        <p:spPr>
          <a:xfrm>
            <a:off x="-4514779" y="2083193"/>
            <a:ext cx="384190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Iar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testele</a:t>
            </a:r>
            <a:r>
              <a:rPr lang="en-US" sz="1400" dirty="0">
                <a:solidFill>
                  <a:schemeClr val="bg1"/>
                </a:solidFill>
              </a:rPr>
              <a:t> de </a:t>
            </a:r>
            <a:r>
              <a:rPr lang="en-US" sz="1400" dirty="0" err="1">
                <a:solidFill>
                  <a:schemeClr val="bg1"/>
                </a:solidFill>
              </a:rPr>
              <a:t>api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aceasta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baza</a:t>
            </a:r>
            <a:r>
              <a:rPr lang="en-US" sz="1400" dirty="0">
                <a:solidFill>
                  <a:schemeClr val="bg1"/>
                </a:solidFill>
              </a:rPr>
              <a:t> a </a:t>
            </a:r>
            <a:r>
              <a:rPr lang="en-US" sz="1400" dirty="0" err="1">
                <a:solidFill>
                  <a:schemeClr val="bg1"/>
                </a:solidFill>
              </a:rPr>
              <a:t>fost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folosita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pentru</a:t>
            </a:r>
            <a:r>
              <a:rPr lang="en-US" sz="1400" dirty="0">
                <a:solidFill>
                  <a:schemeClr val="bg1"/>
                </a:solidFill>
              </a:rPr>
              <a:t> a face </a:t>
            </a:r>
            <a:r>
              <a:rPr lang="en-US" sz="1400" dirty="0" err="1">
                <a:solidFill>
                  <a:schemeClr val="bg1"/>
                </a:solidFill>
              </a:rPr>
              <a:t>rost</a:t>
            </a:r>
            <a:r>
              <a:rPr lang="en-US" sz="1400" dirty="0">
                <a:solidFill>
                  <a:schemeClr val="bg1"/>
                </a:solidFill>
              </a:rPr>
              <a:t> de </a:t>
            </a:r>
            <a:r>
              <a:rPr lang="en-US" sz="1400" dirty="0" err="1">
                <a:solidFill>
                  <a:schemeClr val="bg1"/>
                </a:solidFill>
              </a:rPr>
              <a:t>authorizationToken</a:t>
            </a:r>
            <a:r>
              <a:rPr lang="en-US" sz="1400" dirty="0">
                <a:solidFill>
                  <a:schemeClr val="bg1"/>
                </a:solidFill>
              </a:rPr>
              <a:t>(Bearer Token) </a:t>
            </a:r>
            <a:r>
              <a:rPr lang="en-US" sz="1400" dirty="0" err="1">
                <a:solidFill>
                  <a:schemeClr val="bg1"/>
                </a:solidFill>
              </a:rPr>
              <a:t>si</a:t>
            </a:r>
            <a:r>
              <a:rPr lang="en-US" sz="1400" dirty="0">
                <a:solidFill>
                  <a:schemeClr val="bg1"/>
                </a:solidFill>
              </a:rPr>
              <a:t> de a face login ul pe site </a:t>
            </a:r>
            <a:r>
              <a:rPr lang="en-US" sz="1400" dirty="0" err="1">
                <a:solidFill>
                  <a:schemeClr val="bg1"/>
                </a:solidFill>
              </a:rPr>
              <a:t>unde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fara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aceasta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testele</a:t>
            </a:r>
            <a:r>
              <a:rPr lang="en-US" sz="1400" dirty="0">
                <a:solidFill>
                  <a:schemeClr val="bg1"/>
                </a:solidFill>
              </a:rPr>
              <a:t> de </a:t>
            </a:r>
            <a:r>
              <a:rPr lang="en-US" sz="1400" dirty="0" err="1">
                <a:solidFill>
                  <a:schemeClr val="bg1"/>
                </a:solidFill>
              </a:rPr>
              <a:t>api</a:t>
            </a:r>
            <a:r>
              <a:rPr lang="en-US" sz="1400" dirty="0">
                <a:solidFill>
                  <a:schemeClr val="bg1"/>
                </a:solidFill>
              </a:rPr>
              <a:t> nu </a:t>
            </a:r>
            <a:r>
              <a:rPr lang="en-US" sz="1400" dirty="0" err="1">
                <a:solidFill>
                  <a:schemeClr val="bg1"/>
                </a:solidFill>
              </a:rPr>
              <a:t>ar</a:t>
            </a:r>
            <a:r>
              <a:rPr lang="en-US" sz="1400" dirty="0">
                <a:solidFill>
                  <a:schemeClr val="bg1"/>
                </a:solidFill>
              </a:rPr>
              <a:t> fi </a:t>
            </a:r>
            <a:r>
              <a:rPr lang="en-US" sz="1400" dirty="0" err="1">
                <a:solidFill>
                  <a:schemeClr val="bg1"/>
                </a:solidFill>
              </a:rPr>
              <a:t>functiona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dand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eroare</a:t>
            </a:r>
            <a:r>
              <a:rPr lang="en-US" sz="1400" dirty="0">
                <a:solidFill>
                  <a:schemeClr val="bg1"/>
                </a:solidFill>
              </a:rPr>
              <a:t> ca missing token </a:t>
            </a:r>
            <a:r>
              <a:rPr lang="en-US" sz="1400" dirty="0" err="1">
                <a:solidFill>
                  <a:schemeClr val="bg1"/>
                </a:solidFill>
              </a:rPr>
              <a:t>sau</a:t>
            </a:r>
            <a:r>
              <a:rPr lang="en-US" sz="1400" dirty="0">
                <a:solidFill>
                  <a:schemeClr val="bg1"/>
                </a:solidFill>
              </a:rPr>
              <a:t> not logged in</a:t>
            </a: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AD6BE13-FF2E-44D0-B6D6-4A5A3AE077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68963" y="2159393"/>
            <a:ext cx="6168756" cy="3940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451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F4F738-1ADE-41B3-9D0E-546D4327E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623" y="-154964"/>
            <a:ext cx="2662234" cy="26586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238500" y="520212"/>
            <a:ext cx="5715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Test Results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63AD44AE-1BB2-4A62-9A69-94AD29A687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6596287"/>
              </p:ext>
            </p:extLst>
          </p:nvPr>
        </p:nvGraphicFramePr>
        <p:xfrm>
          <a:off x="1553029" y="1809865"/>
          <a:ext cx="8548913" cy="327490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22400">
                  <a:extLst>
                    <a:ext uri="{9D8B030D-6E8A-4147-A177-3AD203B41FA5}">
                      <a16:colId xmlns:a16="http://schemas.microsoft.com/office/drawing/2014/main" val="1041244999"/>
                    </a:ext>
                  </a:extLst>
                </a:gridCol>
                <a:gridCol w="5805713">
                  <a:extLst>
                    <a:ext uri="{9D8B030D-6E8A-4147-A177-3AD203B41FA5}">
                      <a16:colId xmlns:a16="http://schemas.microsoft.com/office/drawing/2014/main" val="1824212459"/>
                    </a:ext>
                  </a:extLst>
                </a:gridCol>
                <a:gridCol w="725715">
                  <a:extLst>
                    <a:ext uri="{9D8B030D-6E8A-4147-A177-3AD203B41FA5}">
                      <a16:colId xmlns:a16="http://schemas.microsoft.com/office/drawing/2014/main" val="3293382297"/>
                    </a:ext>
                  </a:extLst>
                </a:gridCol>
                <a:gridCol w="595085">
                  <a:extLst>
                    <a:ext uri="{9D8B030D-6E8A-4147-A177-3AD203B41FA5}">
                      <a16:colId xmlns:a16="http://schemas.microsoft.com/office/drawing/2014/main" val="1787298663"/>
                    </a:ext>
                  </a:extLst>
                </a:gridCol>
              </a:tblGrid>
              <a:tr h="451556">
                <a:tc>
                  <a:txBody>
                    <a:bodyPr/>
                    <a:lstStyle/>
                    <a:p>
                      <a:r>
                        <a:rPr lang="en-US" dirty="0"/>
                        <a:t>Test Cases</a:t>
                      </a:r>
                    </a:p>
                  </a:txBody>
                  <a:tcPr>
                    <a:solidFill>
                      <a:srgbClr val="15082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>
                    <a:solidFill>
                      <a:srgbClr val="15082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Pass</a:t>
                      </a:r>
                    </a:p>
                  </a:txBody>
                  <a:tcPr>
                    <a:solidFill>
                      <a:srgbClr val="15082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Fail</a:t>
                      </a:r>
                    </a:p>
                  </a:txBody>
                  <a:tcPr>
                    <a:solidFill>
                      <a:srgbClr val="15082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7936757"/>
                  </a:ext>
                </a:extLst>
              </a:tr>
              <a:tr h="451556">
                <a:tc>
                  <a:txBody>
                    <a:bodyPr/>
                    <a:lstStyle/>
                    <a:p>
                      <a:r>
                        <a:rPr lang="en-US" dirty="0"/>
                        <a:t>tc_auto_01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Verifică dacă utilizatorul poate crea un cont.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340944"/>
                  </a:ext>
                </a:extLst>
              </a:tr>
              <a:tr h="451556">
                <a:tc>
                  <a:txBody>
                    <a:bodyPr/>
                    <a:lstStyle/>
                    <a:p>
                      <a:r>
                        <a:rPr lang="en-US" dirty="0"/>
                        <a:t>tc_auto_02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Verifică dacă utilizatorul se poate loga cu credențialele folosite la înregistrare.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433176"/>
                  </a:ext>
                </a:extLst>
              </a:tr>
              <a:tr h="451556">
                <a:tc>
                  <a:txBody>
                    <a:bodyPr/>
                    <a:lstStyle/>
                    <a:p>
                      <a:r>
                        <a:rPr lang="en-US" dirty="0"/>
                        <a:t>tc_auto_03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Verifica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daca</a:t>
                      </a:r>
                      <a:r>
                        <a:rPr lang="en-US" dirty="0"/>
                        <a:t> user-ul </a:t>
                      </a:r>
                      <a:r>
                        <a:rPr lang="en-US" dirty="0" err="1"/>
                        <a:t>poate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creea</a:t>
                      </a:r>
                      <a:r>
                        <a:rPr lang="en-US" dirty="0"/>
                        <a:t> un contact </a:t>
                      </a:r>
                      <a:r>
                        <a:rPr lang="en-US" dirty="0" err="1"/>
                        <a:t>nou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988382"/>
                  </a:ext>
                </a:extLst>
              </a:tr>
              <a:tr h="451556">
                <a:tc>
                  <a:txBody>
                    <a:bodyPr/>
                    <a:lstStyle/>
                    <a:p>
                      <a:r>
                        <a:rPr lang="en-US" dirty="0"/>
                        <a:t>tc_api_01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Verifica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daca</a:t>
                      </a:r>
                      <a:r>
                        <a:rPr lang="en-US" dirty="0"/>
                        <a:t> user-ul </a:t>
                      </a:r>
                      <a:r>
                        <a:rPr lang="en-US" dirty="0" err="1"/>
                        <a:t>poate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creea</a:t>
                      </a:r>
                      <a:r>
                        <a:rPr lang="en-US" dirty="0"/>
                        <a:t> un contact </a:t>
                      </a:r>
                      <a:r>
                        <a:rPr lang="en-US" dirty="0" err="1"/>
                        <a:t>nou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folosind</a:t>
                      </a:r>
                      <a:r>
                        <a:rPr lang="en-US" dirty="0"/>
                        <a:t> 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52018"/>
                  </a:ext>
                </a:extLst>
              </a:tr>
              <a:tr h="451556">
                <a:tc>
                  <a:txBody>
                    <a:bodyPr/>
                    <a:lstStyle/>
                    <a:p>
                      <a:r>
                        <a:rPr lang="en-US" dirty="0"/>
                        <a:t>tc_api_02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Verifica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daca</a:t>
                      </a:r>
                      <a:r>
                        <a:rPr lang="en-US" dirty="0"/>
                        <a:t> user-ul </a:t>
                      </a:r>
                      <a:r>
                        <a:rPr lang="en-US" dirty="0" err="1"/>
                        <a:t>poate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sterge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primul</a:t>
                      </a:r>
                      <a:r>
                        <a:rPr lang="en-US" dirty="0"/>
                        <a:t> contact din </a:t>
                      </a:r>
                      <a:r>
                        <a:rPr lang="en-US" dirty="0" err="1"/>
                        <a:t>lista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folosind</a:t>
                      </a:r>
                      <a:r>
                        <a:rPr lang="en-US" dirty="0"/>
                        <a:t> 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61248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1983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E42C4A1-A707-4606-A954-3ACC4DFAF5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41C2CD-B9A8-43A6-B221-6ABC310A98F8}"/>
              </a:ext>
            </a:extLst>
          </p:cNvPr>
          <p:cNvSpPr txBox="1"/>
          <p:nvPr/>
        </p:nvSpPr>
        <p:spPr>
          <a:xfrm>
            <a:off x="3384177" y="1577370"/>
            <a:ext cx="5423647" cy="1569660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9600" b="1" dirty="0">
                <a:solidFill>
                  <a:schemeClr val="bg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64587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A07D9AE-4F39-4132-9A93-98BED380D0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295D9F7-C533-4F85-8666-11FF4E204E31}"/>
              </a:ext>
            </a:extLst>
          </p:cNvPr>
          <p:cNvSpPr txBox="1"/>
          <p:nvPr/>
        </p:nvSpPr>
        <p:spPr>
          <a:xfrm>
            <a:off x="1239931" y="1186216"/>
            <a:ext cx="9712138" cy="104644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Web Testing - thinking-tester-contact-list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IT School Project – Automation using Java and Selenium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185" y="1845286"/>
            <a:ext cx="1963371" cy="196074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085F0A4-06D5-477F-B3C6-E3B5CB5C06E0}"/>
              </a:ext>
            </a:extLst>
          </p:cNvPr>
          <p:cNvSpPr txBox="1"/>
          <p:nvPr/>
        </p:nvSpPr>
        <p:spPr>
          <a:xfrm>
            <a:off x="5842186" y="2420470"/>
            <a:ext cx="19633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Sa </a:t>
            </a:r>
            <a:r>
              <a:rPr lang="en-US" sz="1400" dirty="0" err="1">
                <a:solidFill>
                  <a:schemeClr val="bg1"/>
                </a:solidFill>
              </a:rPr>
              <a:t>incepem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zic</a:t>
            </a:r>
            <a:r>
              <a:rPr lang="en-US" sz="1400" dirty="0">
                <a:solidFill>
                  <a:schemeClr val="bg1"/>
                </a:solidFill>
              </a:rPr>
              <a:t>, nu?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105261-624A-4690-A27B-01B8A4DB0712}"/>
              </a:ext>
            </a:extLst>
          </p:cNvPr>
          <p:cNvSpPr txBox="1"/>
          <p:nvPr/>
        </p:nvSpPr>
        <p:spPr>
          <a:xfrm>
            <a:off x="3486150" y="-1046978"/>
            <a:ext cx="521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Cuprins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3229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490B9B-AFAF-44CD-8CB8-FFA2F8B2F3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8485" y="-154964"/>
            <a:ext cx="1963371" cy="19607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486150" y="928692"/>
            <a:ext cx="521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Cuprins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444D31-B07E-4A49-98AF-4FBD64F9E2B1}"/>
              </a:ext>
            </a:extLst>
          </p:cNvPr>
          <p:cNvSpPr txBox="1"/>
          <p:nvPr/>
        </p:nvSpPr>
        <p:spPr>
          <a:xfrm>
            <a:off x="-2419350" y="1981025"/>
            <a:ext cx="2886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Framework</a:t>
            </a:r>
          </a:p>
        </p:txBody>
      </p:sp>
    </p:spTree>
    <p:extLst>
      <p:ext uri="{BB962C8B-B14F-4D97-AF65-F5344CB8AC3E}">
        <p14:creationId xmlns:p14="http://schemas.microsoft.com/office/powerpoint/2010/main" val="4279536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490B9B-AFAF-44CD-8CB8-FFA2F8B2F3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8485" y="-154964"/>
            <a:ext cx="1963371" cy="19607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486150" y="928692"/>
            <a:ext cx="521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Cuprins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444D31-B07E-4A49-98AF-4FBD64F9E2B1}"/>
              </a:ext>
            </a:extLst>
          </p:cNvPr>
          <p:cNvSpPr txBox="1"/>
          <p:nvPr/>
        </p:nvSpPr>
        <p:spPr>
          <a:xfrm>
            <a:off x="600074" y="1980495"/>
            <a:ext cx="2886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Framework</a:t>
            </a:r>
          </a:p>
        </p:txBody>
      </p:sp>
    </p:spTree>
    <p:extLst>
      <p:ext uri="{BB962C8B-B14F-4D97-AF65-F5344CB8AC3E}">
        <p14:creationId xmlns:p14="http://schemas.microsoft.com/office/powerpoint/2010/main" val="41224314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490B9B-AFAF-44CD-8CB8-FFA2F8B2F3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8485" y="-154964"/>
            <a:ext cx="1963371" cy="19607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486150" y="928692"/>
            <a:ext cx="521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Cuprins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444D31-B07E-4A49-98AF-4FBD64F9E2B1}"/>
              </a:ext>
            </a:extLst>
          </p:cNvPr>
          <p:cNvSpPr txBox="1"/>
          <p:nvPr/>
        </p:nvSpPr>
        <p:spPr>
          <a:xfrm>
            <a:off x="600074" y="1980495"/>
            <a:ext cx="2886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Framework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059D3D-F590-4A70-BA41-3D6AF6E93164}"/>
              </a:ext>
            </a:extLst>
          </p:cNvPr>
          <p:cNvSpPr txBox="1"/>
          <p:nvPr/>
        </p:nvSpPr>
        <p:spPr>
          <a:xfrm>
            <a:off x="8491322" y="405472"/>
            <a:ext cx="2547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Framework? </a:t>
            </a:r>
            <a:r>
              <a:rPr lang="en-US" sz="1400" dirty="0" err="1">
                <a:solidFill>
                  <a:schemeClr val="bg1"/>
                </a:solidFill>
              </a:rPr>
              <a:t>Adica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ce</a:t>
            </a:r>
            <a:r>
              <a:rPr lang="en-US" sz="1400" dirty="0">
                <a:solidFill>
                  <a:schemeClr val="bg1"/>
                </a:solidFill>
              </a:rPr>
              <a:t> am </a:t>
            </a:r>
            <a:r>
              <a:rPr lang="en-US" sz="1400" dirty="0" err="1">
                <a:solidFill>
                  <a:schemeClr val="bg1"/>
                </a:solidFill>
              </a:rPr>
              <a:t>folosit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realizam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proiectul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935649-30F2-4072-BEA4-1B47064A20C4}"/>
              </a:ext>
            </a:extLst>
          </p:cNvPr>
          <p:cNvSpPr txBox="1"/>
          <p:nvPr/>
        </p:nvSpPr>
        <p:spPr>
          <a:xfrm>
            <a:off x="-2525858" y="2503715"/>
            <a:ext cx="2886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Test Cases</a:t>
            </a:r>
          </a:p>
        </p:txBody>
      </p:sp>
    </p:spTree>
    <p:extLst>
      <p:ext uri="{BB962C8B-B14F-4D97-AF65-F5344CB8AC3E}">
        <p14:creationId xmlns:p14="http://schemas.microsoft.com/office/powerpoint/2010/main" val="2906518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490B9B-AFAF-44CD-8CB8-FFA2F8B2F3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8485" y="-154964"/>
            <a:ext cx="1963371" cy="19607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486150" y="928692"/>
            <a:ext cx="521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Cuprins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444D31-B07E-4A49-98AF-4FBD64F9E2B1}"/>
              </a:ext>
            </a:extLst>
          </p:cNvPr>
          <p:cNvSpPr txBox="1"/>
          <p:nvPr/>
        </p:nvSpPr>
        <p:spPr>
          <a:xfrm>
            <a:off x="600074" y="1980495"/>
            <a:ext cx="2886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Framework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935649-30F2-4072-BEA4-1B47064A20C4}"/>
              </a:ext>
            </a:extLst>
          </p:cNvPr>
          <p:cNvSpPr txBox="1"/>
          <p:nvPr/>
        </p:nvSpPr>
        <p:spPr>
          <a:xfrm>
            <a:off x="600074" y="2503715"/>
            <a:ext cx="2886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Test Cases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4240AF-D799-4326-8AC7-81C35C135451}"/>
              </a:ext>
            </a:extLst>
          </p:cNvPr>
          <p:cNvSpPr txBox="1"/>
          <p:nvPr/>
        </p:nvSpPr>
        <p:spPr>
          <a:xfrm>
            <a:off x="8117457" y="-385259"/>
            <a:ext cx="29394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Test Cases – </a:t>
            </a:r>
            <a:r>
              <a:rPr lang="en-US" sz="1400" dirty="0" err="1">
                <a:solidFill>
                  <a:schemeClr val="bg1"/>
                </a:solidFill>
              </a:rPr>
              <a:t>Testele</a:t>
            </a:r>
            <a:r>
              <a:rPr lang="en-US" sz="1400" dirty="0">
                <a:solidFill>
                  <a:schemeClr val="bg1"/>
                </a:solidFill>
              </a:rPr>
              <a:t> in sine, </a:t>
            </a:r>
            <a:r>
              <a:rPr lang="en-US" sz="1400" dirty="0" err="1">
                <a:solidFill>
                  <a:schemeClr val="bg1"/>
                </a:solidFill>
              </a:rPr>
              <a:t>detaliate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25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490B9B-AFAF-44CD-8CB8-FFA2F8B2F3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682246-EAD4-4E8F-9654-9AD9CF461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8485" y="-154964"/>
            <a:ext cx="1963371" cy="19607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DECBC-BAC5-4809-8524-901E8A0879FE}"/>
              </a:ext>
            </a:extLst>
          </p:cNvPr>
          <p:cNvSpPr txBox="1"/>
          <p:nvPr/>
        </p:nvSpPr>
        <p:spPr>
          <a:xfrm>
            <a:off x="3486150" y="928692"/>
            <a:ext cx="521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Cuprins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444D31-B07E-4A49-98AF-4FBD64F9E2B1}"/>
              </a:ext>
            </a:extLst>
          </p:cNvPr>
          <p:cNvSpPr txBox="1"/>
          <p:nvPr/>
        </p:nvSpPr>
        <p:spPr>
          <a:xfrm>
            <a:off x="600074" y="1980495"/>
            <a:ext cx="2886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Framework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935649-30F2-4072-BEA4-1B47064A20C4}"/>
              </a:ext>
            </a:extLst>
          </p:cNvPr>
          <p:cNvSpPr txBox="1"/>
          <p:nvPr/>
        </p:nvSpPr>
        <p:spPr>
          <a:xfrm>
            <a:off x="600074" y="2503715"/>
            <a:ext cx="2886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Test Cases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4240AF-D799-4326-8AC7-81C35C135451}"/>
              </a:ext>
            </a:extLst>
          </p:cNvPr>
          <p:cNvSpPr txBox="1"/>
          <p:nvPr/>
        </p:nvSpPr>
        <p:spPr>
          <a:xfrm>
            <a:off x="8220462" y="504047"/>
            <a:ext cx="29394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Test Cases – </a:t>
            </a:r>
            <a:r>
              <a:rPr lang="en-US" sz="1400" dirty="0" err="1">
                <a:solidFill>
                  <a:schemeClr val="bg1"/>
                </a:solidFill>
              </a:rPr>
              <a:t>Testele</a:t>
            </a:r>
            <a:r>
              <a:rPr lang="en-US" sz="1400" dirty="0">
                <a:solidFill>
                  <a:schemeClr val="bg1"/>
                </a:solidFill>
              </a:rPr>
              <a:t> in sine, </a:t>
            </a:r>
            <a:r>
              <a:rPr lang="en-US" sz="1400" dirty="0" err="1">
                <a:solidFill>
                  <a:schemeClr val="bg1"/>
                </a:solidFill>
              </a:rPr>
              <a:t>detaliate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523741-DC74-4B25-A3EA-71501F327626}"/>
              </a:ext>
            </a:extLst>
          </p:cNvPr>
          <p:cNvSpPr txBox="1"/>
          <p:nvPr/>
        </p:nvSpPr>
        <p:spPr>
          <a:xfrm>
            <a:off x="-4044497" y="3026935"/>
            <a:ext cx="4044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Visual Studio Code Run</a:t>
            </a:r>
          </a:p>
        </p:txBody>
      </p:sp>
    </p:spTree>
    <p:extLst>
      <p:ext uri="{BB962C8B-B14F-4D97-AF65-F5344CB8AC3E}">
        <p14:creationId xmlns:p14="http://schemas.microsoft.com/office/powerpoint/2010/main" val="2584439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1777</Words>
  <Application>Microsoft Office PowerPoint</Application>
  <PresentationFormat>Widescreen</PresentationFormat>
  <Paragraphs>275</Paragraphs>
  <Slides>37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Tw1xy .</dc:creator>
  <cp:lastModifiedBy>Tw1xy .</cp:lastModifiedBy>
  <cp:revision>26</cp:revision>
  <dcterms:created xsi:type="dcterms:W3CDTF">2025-03-10T08:29:38Z</dcterms:created>
  <dcterms:modified xsi:type="dcterms:W3CDTF">2025-03-10T16:24:11Z</dcterms:modified>
</cp:coreProperties>
</file>

<file path=docProps/thumbnail.jpeg>
</file>